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4" r:id="rId3"/>
    <p:sldId id="261" r:id="rId4"/>
    <p:sldId id="268" r:id="rId5"/>
    <p:sldId id="269" r:id="rId6"/>
    <p:sldId id="266" r:id="rId7"/>
    <p:sldId id="260" r:id="rId8"/>
    <p:sldId id="273" r:id="rId9"/>
    <p:sldId id="272" r:id="rId10"/>
    <p:sldId id="274" r:id="rId11"/>
    <p:sldId id="275" r:id="rId12"/>
    <p:sldId id="276" r:id="rId13"/>
    <p:sldId id="277" r:id="rId14"/>
    <p:sldId id="278" r:id="rId15"/>
    <p:sldId id="279" r:id="rId16"/>
    <p:sldId id="271" r:id="rId17"/>
    <p:sldId id="280" r:id="rId18"/>
    <p:sldId id="281" r:id="rId19"/>
    <p:sldId id="262" r:id="rId20"/>
    <p:sldId id="282" r:id="rId21"/>
    <p:sldId id="283" r:id="rId22"/>
    <p:sldId id="263" r:id="rId23"/>
    <p:sldId id="270" r:id="rId24"/>
    <p:sldId id="284"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r un Nisa Arif Kitchlew/COM/ISB" initials="MuNAK" lastIdx="1" clrIdx="0">
    <p:extLst>
      <p:ext uri="{19B8F6BF-5375-455C-9EA6-DF929625EA0E}">
        <p15:presenceInfo xmlns:p15="http://schemas.microsoft.com/office/powerpoint/2012/main" userId="S::mehr.nisa@jazz.com.pk::67fbef31-309b-4e0e-b781-e4c4569700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3B3D"/>
    <a:srgbClr val="47C1AE"/>
    <a:srgbClr val="E71840"/>
    <a:srgbClr val="F58B1E"/>
    <a:srgbClr val="FB4399"/>
    <a:srgbClr val="459D8F"/>
    <a:srgbClr val="D9D9D9"/>
    <a:srgbClr val="000000"/>
    <a:srgbClr val="F9F0EB"/>
    <a:srgbClr val="0141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5" autoAdjust="0"/>
    <p:restoredTop sz="94660"/>
  </p:normalViewPr>
  <p:slideViewPr>
    <p:cSldViewPr snapToGrid="0">
      <p:cViewPr>
        <p:scale>
          <a:sx n="50" d="100"/>
          <a:sy n="50" d="100"/>
        </p:scale>
        <p:origin x="1003" y="7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A816-4642-4733-B0AC-96071576B2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380AE2-CABC-4EBD-857B-6E31E72C17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88EBFF-23EC-41DD-A064-175AD6E1EC73}"/>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EF3F79E2-6D13-4D3D-9E3E-302D2D65A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761D8-378A-4BB6-8440-9727691BADB7}"/>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33202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9680-3E37-4A75-814F-3E8A7B1610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63730C-DE28-4F5B-A8A3-3247B045D3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EF535-5DBB-4992-967F-B863FA814FC5}"/>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037D4854-B5AB-4780-96D6-34983DD2B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23B6C-DC8E-46A8-AF6A-7D8A1A7E2793}"/>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99742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879E49-5893-4574-979E-5D054ABD8C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B2B58E-A53C-474C-B41F-12D60CFE5D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E6520-AE68-40F6-975A-25FF2D84933D}"/>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9EC0E6C5-BF1A-4789-8ACB-157183BD8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444BA-6B9C-4C09-BE57-8675321A2B1B}"/>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971137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49C4-50E8-4319-A6AD-B95551E037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C44E5-222E-46D4-8569-BDD7A9071C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5E03C-30D8-4DEB-88BA-6E753E89586E}"/>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7BE7DF40-C971-4979-B7FA-0A0AED124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6AC45-C99C-47B8-BA6A-C216FFC9EA87}"/>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73866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B5E4-5B2A-45F2-9F4A-795920F51E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953B42-2CBB-4A32-A071-A41B1F20D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57428-DE44-426A-9DAC-CBD25FCABE1B}"/>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B5E6536E-6248-4260-ABEA-CA923E7A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65DFD-ED20-49CC-9223-E99504171FB5}"/>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1228555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0AFA-4AD4-453E-BF37-1D87C255F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67AF0-0C65-4602-86E2-CF90466088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794C18-E76D-4774-AFED-1ED118B684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A1E36-4CF7-48F6-A1FC-008B7FED942A}"/>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6" name="Footer Placeholder 5">
            <a:extLst>
              <a:ext uri="{FF2B5EF4-FFF2-40B4-BE49-F238E27FC236}">
                <a16:creationId xmlns:a16="http://schemas.microsoft.com/office/drawing/2014/main" id="{76AB946A-B377-4A25-99AB-15A4A485F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BEEFD-FF3D-4E9E-B1BE-409E46E659ED}"/>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143522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1DDF-A1C8-4C4A-B3A6-D2C321AE25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00EF2A-3AA7-495A-A0A4-93B0F8B77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8D7C5-F677-410A-80A1-2C8167697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B5041-7989-4AC2-A438-1AAB89108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FE6A5B-695B-43C9-BDC3-774581991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B625CF-BEB0-4FBF-8831-1F8C8D94F723}"/>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8" name="Footer Placeholder 7">
            <a:extLst>
              <a:ext uri="{FF2B5EF4-FFF2-40B4-BE49-F238E27FC236}">
                <a16:creationId xmlns:a16="http://schemas.microsoft.com/office/drawing/2014/main" id="{CED692A3-664D-4A2C-8006-7CF788A668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68321-1248-4D24-B879-4ADB62D2C019}"/>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64392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9D7A-EBC6-4222-BF2D-D7186F9EF8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B0B20-C683-4A65-B38A-38675735AED1}"/>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4" name="Footer Placeholder 3">
            <a:extLst>
              <a:ext uri="{FF2B5EF4-FFF2-40B4-BE49-F238E27FC236}">
                <a16:creationId xmlns:a16="http://schemas.microsoft.com/office/drawing/2014/main" id="{F9E8EA32-B862-4821-A7F5-6FBED2A35C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5C82C0-7E38-4C07-99E8-E18FA42D218F}"/>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1710329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2BB91-B877-4D69-879D-9F0168380C8F}"/>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3" name="Footer Placeholder 2">
            <a:extLst>
              <a:ext uri="{FF2B5EF4-FFF2-40B4-BE49-F238E27FC236}">
                <a16:creationId xmlns:a16="http://schemas.microsoft.com/office/drawing/2014/main" id="{5E1FD176-2A9C-49D1-AE70-13FCF42A52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DE02B9-B817-451C-AFE8-271B51FF1302}"/>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1444754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CD15-F627-4B98-9B2E-D43C4B6D2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A30411-FE02-4D48-8DC1-A68A21A68B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FB57E6-ED43-4B5E-8C23-D56A7C751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E8A12-D0EC-4FD1-BFD2-D5296F9C210D}"/>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6" name="Footer Placeholder 5">
            <a:extLst>
              <a:ext uri="{FF2B5EF4-FFF2-40B4-BE49-F238E27FC236}">
                <a16:creationId xmlns:a16="http://schemas.microsoft.com/office/drawing/2014/main" id="{61A3FA18-01DC-4EF3-AF15-47C17A4D2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5F6AB-D744-4AEE-B3C8-333499CD79A2}"/>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288809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2959-1E5A-4F11-851D-D2F219154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69FDAA-D693-4C53-963B-3195F72E2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E5CA85-E868-4079-B99D-23CCF05D7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B8B9C-063F-4659-BB0C-7DD0A78AA3BB}"/>
              </a:ext>
            </a:extLst>
          </p:cNvPr>
          <p:cNvSpPr>
            <a:spLocks noGrp="1"/>
          </p:cNvSpPr>
          <p:nvPr>
            <p:ph type="dt" sz="half" idx="10"/>
          </p:nvPr>
        </p:nvSpPr>
        <p:spPr/>
        <p:txBody>
          <a:bodyPr/>
          <a:lstStyle/>
          <a:p>
            <a:fld id="{1AA1733C-7964-4D98-BDCB-8E2778A8C964}" type="datetimeFigureOut">
              <a:rPr lang="en-US" smtClean="0"/>
              <a:t>3/13/2021</a:t>
            </a:fld>
            <a:endParaRPr lang="en-US"/>
          </a:p>
        </p:txBody>
      </p:sp>
      <p:sp>
        <p:nvSpPr>
          <p:cNvPr id="6" name="Footer Placeholder 5">
            <a:extLst>
              <a:ext uri="{FF2B5EF4-FFF2-40B4-BE49-F238E27FC236}">
                <a16:creationId xmlns:a16="http://schemas.microsoft.com/office/drawing/2014/main" id="{164888BC-DE33-404A-84B9-05F35CD35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EDE2E-E2AA-4DBD-89F6-A78C6A8558B6}"/>
              </a:ext>
            </a:extLst>
          </p:cNvPr>
          <p:cNvSpPr>
            <a:spLocks noGrp="1"/>
          </p:cNvSpPr>
          <p:nvPr>
            <p:ph type="sldNum" sz="quarter" idx="12"/>
          </p:nvPr>
        </p:nvSpPr>
        <p:spPr/>
        <p:txBody>
          <a:bodyPr/>
          <a:lstStyle/>
          <a:p>
            <a:fld id="{BFDC5302-8E8E-476D-8BD4-5221EA112177}" type="slidenum">
              <a:rPr lang="en-US" smtClean="0"/>
              <a:t>‹#›</a:t>
            </a:fld>
            <a:endParaRPr lang="en-US"/>
          </a:p>
        </p:txBody>
      </p:sp>
    </p:spTree>
    <p:extLst>
      <p:ext uri="{BB962C8B-B14F-4D97-AF65-F5344CB8AC3E}">
        <p14:creationId xmlns:p14="http://schemas.microsoft.com/office/powerpoint/2010/main" val="117578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D103FE-00EE-4A03-B2DB-036004CF1E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6CD415-B06A-4EDF-B07E-601F948E9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31D54-BE05-4EEC-891F-1B9475F4C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1733C-7964-4D98-BDCB-8E2778A8C964}" type="datetimeFigureOut">
              <a:rPr lang="en-US" smtClean="0"/>
              <a:t>3/13/2021</a:t>
            </a:fld>
            <a:endParaRPr lang="en-US"/>
          </a:p>
        </p:txBody>
      </p:sp>
      <p:sp>
        <p:nvSpPr>
          <p:cNvPr id="5" name="Footer Placeholder 4">
            <a:extLst>
              <a:ext uri="{FF2B5EF4-FFF2-40B4-BE49-F238E27FC236}">
                <a16:creationId xmlns:a16="http://schemas.microsoft.com/office/drawing/2014/main" id="{E94C432A-060D-4178-9E6E-C7D22CBEBB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6B5AE2-483D-4DEC-8E76-F34BC7316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C5302-8E8E-476D-8BD4-5221EA112177}" type="slidenum">
              <a:rPr lang="en-US" smtClean="0"/>
              <a:t>‹#›</a:t>
            </a:fld>
            <a:endParaRPr lang="en-US"/>
          </a:p>
        </p:txBody>
      </p:sp>
    </p:spTree>
    <p:extLst>
      <p:ext uri="{BB962C8B-B14F-4D97-AF65-F5344CB8AC3E}">
        <p14:creationId xmlns:p14="http://schemas.microsoft.com/office/powerpoint/2010/main" val="3064690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8.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dhsprogram.com/pubs/pdf/FR354/FR354.pdf" TargetMode="External"/><Relationship Id="rId2" Type="http://schemas.openxmlformats.org/officeDocument/2006/relationships/hyperlink" Target="https://data.world/makeovermonday/2020w10/workspace/file?filename=20200306+Data+International+Women%27s+Day+Viz5+Launch.c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6" name="Picture 28" descr="Aibak Road, Lahore Area Guide | Zameen.com">
            <a:extLst>
              <a:ext uri="{FF2B5EF4-FFF2-40B4-BE49-F238E27FC236}">
                <a16:creationId xmlns:a16="http://schemas.microsoft.com/office/drawing/2014/main" id="{C65893DC-72D3-4738-ACCA-20928F810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8" r="10201" b="95105"/>
          <a:stretch/>
        </p:blipFill>
        <p:spPr bwMode="auto">
          <a:xfrm>
            <a:off x="1" y="-26933"/>
            <a:ext cx="12191999" cy="527928"/>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Aibak Road, Lahore Area Guide | Zameen.com">
            <a:extLst>
              <a:ext uri="{FF2B5EF4-FFF2-40B4-BE49-F238E27FC236}">
                <a16:creationId xmlns:a16="http://schemas.microsoft.com/office/drawing/2014/main" id="{763784AE-B49B-473D-8ADB-D0460CDA1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8" r="10201"/>
          <a:stretch/>
        </p:blipFill>
        <p:spPr bwMode="auto">
          <a:xfrm>
            <a:off x="1" y="500994"/>
            <a:ext cx="12191999" cy="63570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E184C84-6A69-4AFA-BDBD-01DB38B7B33A}"/>
              </a:ext>
            </a:extLst>
          </p:cNvPr>
          <p:cNvPicPr>
            <a:picLocks noChangeAspect="1"/>
          </p:cNvPicPr>
          <p:nvPr/>
        </p:nvPicPr>
        <p:blipFill>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21189169">
            <a:off x="3460515" y="1392003"/>
            <a:ext cx="4200978" cy="5667768"/>
          </a:xfrm>
          <a:prstGeom prst="rect">
            <a:avLst/>
          </a:prstGeom>
          <a:effectLst>
            <a:outerShdw blurRad="50800" dist="38100" dir="8100000" algn="tr" rotWithShape="0">
              <a:prstClr val="black">
                <a:alpha val="40000"/>
              </a:prstClr>
            </a:outerShdw>
            <a:softEdge rad="12700"/>
          </a:effectLst>
        </p:spPr>
      </p:pic>
      <p:pic>
        <p:nvPicPr>
          <p:cNvPr id="8194" name="Picture 2" descr="How CrowdStrike Enhances Machine Learning with SHAP">
            <a:extLst>
              <a:ext uri="{FF2B5EF4-FFF2-40B4-BE49-F238E27FC236}">
                <a16:creationId xmlns:a16="http://schemas.microsoft.com/office/drawing/2014/main" id="{20B83738-102D-4E43-8E66-276D04AD399B}"/>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13136" r="46816"/>
          <a:stretch/>
        </p:blipFill>
        <p:spPr bwMode="auto">
          <a:xfrm rot="20585617">
            <a:off x="-1153314" y="1681918"/>
            <a:ext cx="5380123" cy="5786348"/>
          </a:xfrm>
          <a:prstGeom prst="chord">
            <a:avLst>
              <a:gd name="adj1" fmla="val 7913171"/>
              <a:gd name="adj2" fmla="val 7253085"/>
            </a:avLst>
          </a:prstGeom>
          <a:noFill/>
          <a:effectLst>
            <a:glow rad="127000">
              <a:schemeClr val="accent1">
                <a:alpha val="20000"/>
              </a:schemeClr>
            </a:glow>
            <a:softEdge rad="228600"/>
          </a:effectLst>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3680F31D-66E7-448B-8BC9-A6D8D4DDAC2E}"/>
              </a:ext>
            </a:extLst>
          </p:cNvPr>
          <p:cNvSpPr/>
          <p:nvPr/>
        </p:nvSpPr>
        <p:spPr>
          <a:xfrm>
            <a:off x="-1321606" y="2182441"/>
            <a:ext cx="5409170" cy="5495510"/>
          </a:xfrm>
          <a:prstGeom prst="ellipse">
            <a:avLst/>
          </a:prstGeom>
          <a:noFill/>
          <a:ln>
            <a:solidFill>
              <a:srgbClr val="92D050">
                <a:alpha val="1000"/>
              </a:srgbClr>
            </a:solidFill>
          </a:ln>
          <a:effectLst>
            <a:glow rad="482600">
              <a:srgbClr val="0070C0">
                <a:alpha val="3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4">
            <a:extLst>
              <a:ext uri="{FF2B5EF4-FFF2-40B4-BE49-F238E27FC236}">
                <a16:creationId xmlns:a16="http://schemas.microsoft.com/office/drawing/2014/main" id="{8059D5C9-3A4F-493C-A491-BE81D3265DFC}"/>
              </a:ext>
            </a:extLst>
          </p:cNvPr>
          <p:cNvSpPr>
            <a:spLocks noChangeAspect="1" noChangeArrowheads="1"/>
          </p:cNvSpPr>
          <p:nvPr/>
        </p:nvSpPr>
        <p:spPr bwMode="auto">
          <a:xfrm>
            <a:off x="5486399" y="3276599"/>
            <a:ext cx="3472543" cy="34725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63A5113-2ED4-4EE5-85B1-63F6A7D6A36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89" b="92480" l="8164" r="89941">
                        <a14:foregroundMark x1="52368" y1="92518" x2="52368" y2="92518"/>
                        <a14:foregroundMark x1="8164" y1="79339" x2="8164" y2="79339"/>
                        <a14:foregroundMark x1="40099" y1="59970" x2="54488" y2="49259"/>
                        <a14:foregroundMark x1="37348" y1="52450" x2="45963" y2="64679"/>
                        <a14:foregroundMark x1="45963" y1="64679" x2="54804" y2="71515"/>
                        <a14:foregroundMark x1="40415" y1="49563" x2="49346" y2="59438"/>
                        <a14:foregroundMark x1="49346" y1="59438" x2="55841" y2="62856"/>
                        <a14:foregroundMark x1="54488" y1="51006" x2="45557" y2="68629"/>
                      </a14:backgroundRemoval>
                    </a14:imgEffect>
                  </a14:imgLayer>
                </a14:imgProps>
              </a:ext>
            </a:extLst>
          </a:blip>
          <a:stretch>
            <a:fillRect/>
          </a:stretch>
        </p:blipFill>
        <p:spPr>
          <a:xfrm>
            <a:off x="249797" y="3210229"/>
            <a:ext cx="3291840" cy="3909523"/>
          </a:xfrm>
          <a:prstGeom prst="rect">
            <a:avLst/>
          </a:prstGeom>
        </p:spPr>
      </p:pic>
      <p:sp>
        <p:nvSpPr>
          <p:cNvPr id="23" name="TextBox 22">
            <a:extLst>
              <a:ext uri="{FF2B5EF4-FFF2-40B4-BE49-F238E27FC236}">
                <a16:creationId xmlns:a16="http://schemas.microsoft.com/office/drawing/2014/main" id="{21BEAA94-180D-4CB3-BF73-37467E27D3F9}"/>
              </a:ext>
            </a:extLst>
          </p:cNvPr>
          <p:cNvSpPr txBox="1"/>
          <p:nvPr/>
        </p:nvSpPr>
        <p:spPr>
          <a:xfrm>
            <a:off x="3321889" y="829971"/>
            <a:ext cx="5693417" cy="784189"/>
          </a:xfrm>
          <a:prstGeom prst="rect">
            <a:avLst/>
          </a:prstGeom>
          <a:noFill/>
        </p:spPr>
        <p:txBody>
          <a:bodyPr wrap="square">
            <a:spAutoFit/>
          </a:bodyPr>
          <a:lstStyle/>
          <a:p>
            <a:pPr algn="ctr">
              <a:lnSpc>
                <a:spcPct val="150000"/>
              </a:lnSpc>
            </a:pPr>
            <a:r>
              <a:rPr lang="en-US" sz="1600" dirty="0">
                <a:latin typeface="Century Gothic" panose="020B0502020202020204" pitchFamily="34" charset="0"/>
              </a:rPr>
              <a:t>Using Deep Learning Classification to Identify Potential Victims and Perpetrators of Spousal Violence in Pakistan</a:t>
            </a:r>
          </a:p>
        </p:txBody>
      </p:sp>
      <p:sp>
        <p:nvSpPr>
          <p:cNvPr id="25" name="TextBox 24">
            <a:extLst>
              <a:ext uri="{FF2B5EF4-FFF2-40B4-BE49-F238E27FC236}">
                <a16:creationId xmlns:a16="http://schemas.microsoft.com/office/drawing/2014/main" id="{130C0E80-0E48-4AC2-8979-AADD010F1216}"/>
              </a:ext>
            </a:extLst>
          </p:cNvPr>
          <p:cNvSpPr txBox="1"/>
          <p:nvPr/>
        </p:nvSpPr>
        <p:spPr>
          <a:xfrm>
            <a:off x="66424" y="276833"/>
            <a:ext cx="12204345" cy="461665"/>
          </a:xfrm>
          <a:prstGeom prst="rect">
            <a:avLst/>
          </a:prstGeom>
          <a:noFill/>
        </p:spPr>
        <p:txBody>
          <a:bodyPr wrap="square">
            <a:spAutoFit/>
          </a:bodyPr>
          <a:lstStyle/>
          <a:p>
            <a:pPr algn="ctr"/>
            <a:r>
              <a:rPr lang="en-US" sz="2400" spc="300" dirty="0">
                <a:latin typeface="Century Gothic" panose="020B0502020202020204" pitchFamily="34" charset="0"/>
              </a:rPr>
              <a:t>COMBATING DOMESTIC VIOLENCE WITH AI </a:t>
            </a:r>
          </a:p>
        </p:txBody>
      </p:sp>
      <p:sp>
        <p:nvSpPr>
          <p:cNvPr id="27" name="TextBox 26">
            <a:extLst>
              <a:ext uri="{FF2B5EF4-FFF2-40B4-BE49-F238E27FC236}">
                <a16:creationId xmlns:a16="http://schemas.microsoft.com/office/drawing/2014/main" id="{E304EE4A-033E-4D3B-9D65-216C80F66722}"/>
              </a:ext>
            </a:extLst>
          </p:cNvPr>
          <p:cNvSpPr txBox="1"/>
          <p:nvPr/>
        </p:nvSpPr>
        <p:spPr>
          <a:xfrm>
            <a:off x="8645175" y="5777816"/>
            <a:ext cx="5693417" cy="887679"/>
          </a:xfrm>
          <a:prstGeom prst="rect">
            <a:avLst/>
          </a:prstGeom>
          <a:noFill/>
        </p:spPr>
        <p:txBody>
          <a:bodyPr wrap="square">
            <a:spAutoFit/>
          </a:bodyPr>
          <a:lstStyle/>
          <a:p>
            <a:pPr>
              <a:lnSpc>
                <a:spcPct val="150000"/>
              </a:lnSpc>
            </a:pPr>
            <a:r>
              <a:rPr lang="en-US" sz="1200" b="1" spc="300" dirty="0">
                <a:solidFill>
                  <a:srgbClr val="F9F0EB"/>
                </a:solidFill>
                <a:latin typeface="Century Gothic" panose="020B0502020202020204" pitchFamily="34" charset="0"/>
              </a:rPr>
              <a:t>TEAM LEADS:</a:t>
            </a:r>
          </a:p>
          <a:p>
            <a:pPr>
              <a:lnSpc>
                <a:spcPct val="150000"/>
              </a:lnSpc>
            </a:pPr>
            <a:r>
              <a:rPr lang="en-US" sz="1200" b="1" spc="300" dirty="0">
                <a:solidFill>
                  <a:srgbClr val="F9F0EB"/>
                </a:solidFill>
                <a:latin typeface="Century Gothic" panose="020B0502020202020204" pitchFamily="34" charset="0"/>
              </a:rPr>
              <a:t>MEHR-UN-NISA ARIF KITCHLEW</a:t>
            </a:r>
          </a:p>
          <a:p>
            <a:pPr>
              <a:lnSpc>
                <a:spcPct val="150000"/>
              </a:lnSpc>
            </a:pPr>
            <a:r>
              <a:rPr lang="en-US" sz="1200" b="1" spc="300" dirty="0">
                <a:solidFill>
                  <a:srgbClr val="F9F0EB"/>
                </a:solidFill>
                <a:latin typeface="Century Gothic" panose="020B0502020202020204" pitchFamily="34" charset="0"/>
              </a:rPr>
              <a:t>SHEHREYAR ARIF KITCHLEW</a:t>
            </a:r>
          </a:p>
        </p:txBody>
      </p:sp>
      <p:pic>
        <p:nvPicPr>
          <p:cNvPr id="34" name="Picture 33">
            <a:extLst>
              <a:ext uri="{FF2B5EF4-FFF2-40B4-BE49-F238E27FC236}">
                <a16:creationId xmlns:a16="http://schemas.microsoft.com/office/drawing/2014/main" id="{FF25C0E6-F7C1-4FBD-BE59-D2447955ECD1}"/>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9989" b="92480" l="8164" r="89941">
                        <a14:foregroundMark x1="52368" y1="92518" x2="52368" y2="92518"/>
                        <a14:foregroundMark x1="8164" y1="79339" x2="8164" y2="79339"/>
                        <a14:foregroundMark x1="40099" y1="59970" x2="54488" y2="49259"/>
                        <a14:foregroundMark x1="37348" y1="52450" x2="45963" y2="64679"/>
                        <a14:foregroundMark x1="45963" y1="64679" x2="54804" y2="71515"/>
                        <a14:foregroundMark x1="40415" y1="49563" x2="49346" y2="59438"/>
                        <a14:foregroundMark x1="49346" y1="59438" x2="55841" y2="62856"/>
                        <a14:foregroundMark x1="54488" y1="51006" x2="45557" y2="68629"/>
                      </a14:backgroundRemoval>
                    </a14:imgEffect>
                    <a14:imgEffect>
                      <a14:brightnessContrast bright="100000"/>
                    </a14:imgEffect>
                  </a14:imgLayer>
                </a14:imgProps>
              </a:ext>
            </a:extLst>
          </a:blip>
          <a:srcRect l="-1" r="79360"/>
          <a:stretch/>
        </p:blipFill>
        <p:spPr>
          <a:xfrm>
            <a:off x="249796" y="3216792"/>
            <a:ext cx="679433" cy="3909523"/>
          </a:xfrm>
          <a:prstGeom prst="rect">
            <a:avLst/>
          </a:prstGeom>
        </p:spPr>
      </p:pic>
    </p:spTree>
    <p:extLst>
      <p:ext uri="{BB962C8B-B14F-4D97-AF65-F5344CB8AC3E}">
        <p14:creationId xmlns:p14="http://schemas.microsoft.com/office/powerpoint/2010/main" val="3591272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0283D94-7B2E-49B1-AB23-DC85A57AA539}"/>
              </a:ext>
            </a:extLst>
          </p:cNvPr>
          <p:cNvSpPr/>
          <p:nvPr/>
        </p:nvSpPr>
        <p:spPr>
          <a:xfrm>
            <a:off x="6596823" y="1714101"/>
            <a:ext cx="4297680" cy="134352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18" name="Rectangle 17">
            <a:extLst>
              <a:ext uri="{FF2B5EF4-FFF2-40B4-BE49-F238E27FC236}">
                <a16:creationId xmlns:a16="http://schemas.microsoft.com/office/drawing/2014/main" id="{9CEFF1DC-2C79-41AC-8F89-93A686D9BE03}"/>
              </a:ext>
            </a:extLst>
          </p:cNvPr>
          <p:cNvSpPr/>
          <p:nvPr/>
        </p:nvSpPr>
        <p:spPr>
          <a:xfrm>
            <a:off x="2862632" y="5687639"/>
            <a:ext cx="993088" cy="93871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17" name="Rectangle 16">
            <a:extLst>
              <a:ext uri="{FF2B5EF4-FFF2-40B4-BE49-F238E27FC236}">
                <a16:creationId xmlns:a16="http://schemas.microsoft.com/office/drawing/2014/main" id="{6307A91F-D170-4C78-BCBE-4F6B528E3DF2}"/>
              </a:ext>
            </a:extLst>
          </p:cNvPr>
          <p:cNvSpPr/>
          <p:nvPr/>
        </p:nvSpPr>
        <p:spPr>
          <a:xfrm>
            <a:off x="4583428" y="5687639"/>
            <a:ext cx="3933556" cy="9387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Understanding Dataset 1</a:t>
            </a:r>
          </a:p>
        </p:txBody>
      </p:sp>
      <p:graphicFrame>
        <p:nvGraphicFramePr>
          <p:cNvPr id="4" name="Table 3">
            <a:extLst>
              <a:ext uri="{FF2B5EF4-FFF2-40B4-BE49-F238E27FC236}">
                <a16:creationId xmlns:a16="http://schemas.microsoft.com/office/drawing/2014/main" id="{E1C71071-CD3F-4931-A653-0EC512D8FC5D}"/>
              </a:ext>
            </a:extLst>
          </p:cNvPr>
          <p:cNvGraphicFramePr>
            <a:graphicFrameLocks noGrp="1"/>
          </p:cNvGraphicFramePr>
          <p:nvPr/>
        </p:nvGraphicFramePr>
        <p:xfrm>
          <a:off x="396240" y="3144822"/>
          <a:ext cx="10508135" cy="1295400"/>
        </p:xfrm>
        <a:graphic>
          <a:graphicData uri="http://schemas.openxmlformats.org/drawingml/2006/table">
            <a:tbl>
              <a:tblPr/>
              <a:tblGrid>
                <a:gridCol w="731520">
                  <a:extLst>
                    <a:ext uri="{9D8B030D-6E8A-4147-A177-3AD203B41FA5}">
                      <a16:colId xmlns:a16="http://schemas.microsoft.com/office/drawing/2014/main" val="4184855669"/>
                    </a:ext>
                  </a:extLst>
                </a:gridCol>
                <a:gridCol w="914400">
                  <a:extLst>
                    <a:ext uri="{9D8B030D-6E8A-4147-A177-3AD203B41FA5}">
                      <a16:colId xmlns:a16="http://schemas.microsoft.com/office/drawing/2014/main" val="2543863105"/>
                    </a:ext>
                  </a:extLst>
                </a:gridCol>
                <a:gridCol w="877077">
                  <a:extLst>
                    <a:ext uri="{9D8B030D-6E8A-4147-A177-3AD203B41FA5}">
                      <a16:colId xmlns:a16="http://schemas.microsoft.com/office/drawing/2014/main" val="3675018725"/>
                    </a:ext>
                  </a:extLst>
                </a:gridCol>
                <a:gridCol w="1660849">
                  <a:extLst>
                    <a:ext uri="{9D8B030D-6E8A-4147-A177-3AD203B41FA5}">
                      <a16:colId xmlns:a16="http://schemas.microsoft.com/office/drawing/2014/main" val="3317908223"/>
                    </a:ext>
                  </a:extLst>
                </a:gridCol>
                <a:gridCol w="1660849">
                  <a:extLst>
                    <a:ext uri="{9D8B030D-6E8A-4147-A177-3AD203B41FA5}">
                      <a16:colId xmlns:a16="http://schemas.microsoft.com/office/drawing/2014/main" val="1720579127"/>
                    </a:ext>
                  </a:extLst>
                </a:gridCol>
                <a:gridCol w="2286000">
                  <a:extLst>
                    <a:ext uri="{9D8B030D-6E8A-4147-A177-3AD203B41FA5}">
                      <a16:colId xmlns:a16="http://schemas.microsoft.com/office/drawing/2014/main" val="2464838966"/>
                    </a:ext>
                  </a:extLst>
                </a:gridCol>
                <a:gridCol w="1188720">
                  <a:extLst>
                    <a:ext uri="{9D8B030D-6E8A-4147-A177-3AD203B41FA5}">
                      <a16:colId xmlns:a16="http://schemas.microsoft.com/office/drawing/2014/main" val="298621927"/>
                    </a:ext>
                  </a:extLst>
                </a:gridCol>
                <a:gridCol w="1188720">
                  <a:extLst>
                    <a:ext uri="{9D8B030D-6E8A-4147-A177-3AD203B41FA5}">
                      <a16:colId xmlns:a16="http://schemas.microsoft.com/office/drawing/2014/main" val="2628477458"/>
                    </a:ext>
                  </a:extLst>
                </a:gridCol>
              </a:tblGrid>
              <a:tr h="182880">
                <a:tc>
                  <a:txBody>
                    <a:bodyPr/>
                    <a:lstStyle/>
                    <a:p>
                      <a:pPr algn="l" fontAlgn="b"/>
                      <a:r>
                        <a:rPr lang="en-US" sz="1100" b="0" i="0" u="none" strike="noStrike" dirty="0" err="1">
                          <a:solidFill>
                            <a:schemeClr val="bg1">
                              <a:lumMod val="95000"/>
                            </a:schemeClr>
                          </a:solidFill>
                          <a:effectLst/>
                          <a:latin typeface="Calibri" panose="020F0502020204030204" pitchFamily="34" charset="0"/>
                        </a:rPr>
                        <a:t>RecordID</a:t>
                      </a:r>
                      <a:endParaRPr lang="en-US" sz="1100" b="0" i="0" u="none" strike="noStrike" dirty="0">
                        <a:solidFill>
                          <a:schemeClr val="bg1">
                            <a:lumMod val="95000"/>
                          </a:schemeClr>
                        </a:solidFill>
                        <a:effectLst/>
                        <a:latin typeface="Calibri" panose="020F0502020204030204" pitchFamily="34" charset="0"/>
                      </a:endParaRPr>
                    </a:p>
                  </a:txBody>
                  <a:tcPr anchor="b">
                    <a:lnL>
                      <a:noFill/>
                    </a:lnL>
                    <a:lnR>
                      <a:noFill/>
                    </a:lnR>
                    <a:lnT>
                      <a:noFill/>
                    </a:lnT>
                    <a:lnB>
                      <a:noFill/>
                    </a:lnB>
                    <a:solidFill>
                      <a:srgbClr val="232531"/>
                    </a:solidFill>
                  </a:tcPr>
                </a:tc>
                <a:tc>
                  <a:txBody>
                    <a:bodyPr/>
                    <a:lstStyle/>
                    <a:p>
                      <a:pPr algn="l" fontAlgn="b"/>
                      <a:r>
                        <a:rPr lang="en-US" sz="1100" b="0" i="0" u="none" strike="noStrike" dirty="0">
                          <a:solidFill>
                            <a:schemeClr val="bg1">
                              <a:lumMod val="95000"/>
                            </a:schemeClr>
                          </a:solidFill>
                          <a:effectLst/>
                          <a:latin typeface="Calibri" panose="020F0502020204030204" pitchFamily="34" charset="0"/>
                        </a:rPr>
                        <a:t>Country</a:t>
                      </a:r>
                    </a:p>
                  </a:txBody>
                  <a:tcPr anchor="b">
                    <a:lnL>
                      <a:noFill/>
                    </a:lnL>
                    <a:lnR>
                      <a:noFill/>
                    </a:lnR>
                    <a:lnT>
                      <a:noFill/>
                    </a:lnT>
                    <a:lnB>
                      <a:noFill/>
                    </a:lnB>
                    <a:solidFill>
                      <a:srgbClr val="232531"/>
                    </a:solidFill>
                  </a:tcPr>
                </a:tc>
                <a:tc>
                  <a:txBody>
                    <a:bodyPr/>
                    <a:lstStyle/>
                    <a:p>
                      <a:pPr algn="l" fontAlgn="b"/>
                      <a:r>
                        <a:rPr lang="en-US" sz="1100" b="0" i="0" u="none" strike="noStrike" dirty="0">
                          <a:solidFill>
                            <a:schemeClr val="bg1">
                              <a:lumMod val="95000"/>
                            </a:schemeClr>
                          </a:solidFill>
                          <a:effectLst/>
                          <a:latin typeface="Calibri" panose="020F0502020204030204" pitchFamily="34" charset="0"/>
                        </a:rPr>
                        <a:t>Gender</a:t>
                      </a:r>
                    </a:p>
                  </a:txBody>
                  <a:tcPr anchor="b">
                    <a:lnL>
                      <a:noFill/>
                    </a:lnL>
                    <a:lnR>
                      <a:noFill/>
                    </a:lnR>
                    <a:lnT>
                      <a:noFill/>
                    </a:lnT>
                    <a:lnB>
                      <a:noFill/>
                    </a:lnB>
                    <a:solidFill>
                      <a:srgbClr val="232531"/>
                    </a:solidFill>
                  </a:tcPr>
                </a:tc>
                <a:tc>
                  <a:txBody>
                    <a:bodyPr/>
                    <a:lstStyle/>
                    <a:p>
                      <a:pPr algn="l" fontAlgn="b"/>
                      <a:r>
                        <a:rPr lang="en-US" sz="1100" b="0" i="0" u="none" strike="noStrike" dirty="0">
                          <a:solidFill>
                            <a:schemeClr val="bg1">
                              <a:lumMod val="95000"/>
                            </a:schemeClr>
                          </a:solidFill>
                          <a:effectLst/>
                          <a:latin typeface="Calibri" panose="020F0502020204030204" pitchFamily="34" charset="0"/>
                        </a:rPr>
                        <a:t>Demographics Question</a:t>
                      </a:r>
                    </a:p>
                  </a:txBody>
                  <a:tcPr anchor="b">
                    <a:lnL>
                      <a:noFill/>
                    </a:lnL>
                    <a:lnR>
                      <a:noFill/>
                    </a:lnR>
                    <a:lnT>
                      <a:noFill/>
                    </a:lnT>
                    <a:lnB>
                      <a:noFill/>
                    </a:lnB>
                    <a:solidFill>
                      <a:srgbClr val="232531"/>
                    </a:solidFill>
                  </a:tcPr>
                </a:tc>
                <a:tc>
                  <a:txBody>
                    <a:bodyPr/>
                    <a:lstStyle/>
                    <a:p>
                      <a:pPr algn="l" fontAlgn="b"/>
                      <a:r>
                        <a:rPr lang="en-US" sz="1100" b="0" i="0" u="none" strike="noStrike">
                          <a:solidFill>
                            <a:schemeClr val="bg1">
                              <a:lumMod val="95000"/>
                            </a:schemeClr>
                          </a:solidFill>
                          <a:effectLst/>
                          <a:latin typeface="Calibri" panose="020F0502020204030204" pitchFamily="34" charset="0"/>
                        </a:rPr>
                        <a:t>Demographics Response</a:t>
                      </a:r>
                    </a:p>
                  </a:txBody>
                  <a:tcPr anchor="b">
                    <a:lnL>
                      <a:noFill/>
                    </a:lnL>
                    <a:lnR>
                      <a:noFill/>
                    </a:lnR>
                    <a:lnT>
                      <a:noFill/>
                    </a:lnT>
                    <a:lnB>
                      <a:noFill/>
                    </a:lnB>
                    <a:solidFill>
                      <a:srgbClr val="232531"/>
                    </a:solidFill>
                  </a:tcPr>
                </a:tc>
                <a:tc>
                  <a:txBody>
                    <a:bodyPr/>
                    <a:lstStyle/>
                    <a:p>
                      <a:pPr algn="l" fontAlgn="b"/>
                      <a:r>
                        <a:rPr lang="en-US" sz="1100" b="0" i="0" u="none" strike="noStrike" dirty="0">
                          <a:solidFill>
                            <a:schemeClr val="bg1">
                              <a:lumMod val="95000"/>
                            </a:schemeClr>
                          </a:solidFill>
                          <a:effectLst/>
                          <a:latin typeface="Calibri" panose="020F0502020204030204" pitchFamily="34" charset="0"/>
                        </a:rPr>
                        <a:t>Question</a:t>
                      </a:r>
                    </a:p>
                  </a:txBody>
                  <a:tcPr anchor="b">
                    <a:lnL>
                      <a:noFill/>
                    </a:lnL>
                    <a:lnR>
                      <a:noFill/>
                    </a:lnR>
                    <a:lnT>
                      <a:noFill/>
                    </a:lnT>
                    <a:lnB>
                      <a:noFill/>
                    </a:lnB>
                    <a:solidFill>
                      <a:srgbClr val="232531"/>
                    </a:solidFill>
                  </a:tcPr>
                </a:tc>
                <a:tc>
                  <a:txBody>
                    <a:bodyPr/>
                    <a:lstStyle/>
                    <a:p>
                      <a:pPr algn="l" fontAlgn="b"/>
                      <a:r>
                        <a:rPr lang="en-US" sz="1100" b="0" i="0" u="none" strike="noStrike">
                          <a:solidFill>
                            <a:schemeClr val="bg1">
                              <a:lumMod val="95000"/>
                            </a:schemeClr>
                          </a:solidFill>
                          <a:effectLst/>
                          <a:latin typeface="Calibri" panose="020F0502020204030204" pitchFamily="34" charset="0"/>
                        </a:rPr>
                        <a:t>Survey Year</a:t>
                      </a:r>
                    </a:p>
                  </a:txBody>
                  <a:tcPr anchor="b">
                    <a:lnL>
                      <a:noFill/>
                    </a:lnL>
                    <a:lnR>
                      <a:noFill/>
                    </a:lnR>
                    <a:lnT>
                      <a:noFill/>
                    </a:lnT>
                    <a:lnB>
                      <a:noFill/>
                    </a:lnB>
                    <a:solidFill>
                      <a:srgbClr val="232531"/>
                    </a:solidFill>
                  </a:tcPr>
                </a:tc>
                <a:tc>
                  <a:txBody>
                    <a:bodyPr/>
                    <a:lstStyle/>
                    <a:p>
                      <a:pPr algn="l" fontAlgn="b"/>
                      <a:r>
                        <a:rPr lang="en-US" sz="1100" b="0" i="0" u="none" strike="noStrike" dirty="0">
                          <a:solidFill>
                            <a:schemeClr val="bg1">
                              <a:lumMod val="95000"/>
                            </a:schemeClr>
                          </a:solidFill>
                          <a:effectLst/>
                          <a:latin typeface="Calibri" panose="020F0502020204030204" pitchFamily="34" charset="0"/>
                        </a:rPr>
                        <a:t>Value</a:t>
                      </a:r>
                    </a:p>
                  </a:txBody>
                  <a:tcPr anchor="b">
                    <a:lnL>
                      <a:noFill/>
                    </a:lnL>
                    <a:lnR>
                      <a:noFill/>
                    </a:lnR>
                    <a:lnT>
                      <a:noFill/>
                    </a:lnT>
                    <a:lnB>
                      <a:noFill/>
                    </a:lnB>
                    <a:solidFill>
                      <a:srgbClr val="232531"/>
                    </a:solidFill>
                  </a:tcPr>
                </a:tc>
                <a:extLst>
                  <a:ext uri="{0D108BD9-81ED-4DB2-BD59-A6C34878D82A}">
                    <a16:rowId xmlns:a16="http://schemas.microsoft.com/office/drawing/2014/main" val="4126794645"/>
                  </a:ext>
                </a:extLst>
              </a:tr>
              <a:tr h="182880">
                <a:tc>
                  <a:txBody>
                    <a:bodyPr/>
                    <a:lstStyle/>
                    <a:p>
                      <a:pPr algn="l" fontAlgn="b"/>
                      <a:r>
                        <a:rPr lang="en-US" sz="1100" b="0" i="0" u="none" strike="noStrike" dirty="0">
                          <a:solidFill>
                            <a:srgbClr val="000000"/>
                          </a:solidFill>
                          <a:effectLst/>
                          <a:latin typeface="Calibri" panose="020F0502020204030204" pitchFamily="34" charset="0"/>
                        </a:rPr>
                        <a:t>1</a:t>
                      </a:r>
                    </a:p>
                  </a:txBody>
                  <a:tcPr anchor="b">
                    <a:lnL>
                      <a:noFill/>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Afghanistan</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F</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Education</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Higher</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 if she burns the food</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1/1/2015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10.1</a:t>
                      </a:r>
                    </a:p>
                  </a:txBody>
                  <a:tcPr anchor="b">
                    <a:lnL w="3175" cap="flat" cmpd="sng" algn="ctr">
                      <a:solidFill>
                        <a:schemeClr val="tx1"/>
                      </a:solidFill>
                      <a:prstDash val="solid"/>
                      <a:round/>
                      <a:headEnd type="none" w="med" len="med"/>
                      <a:tailEnd type="none" w="med" len="med"/>
                    </a:lnL>
                    <a:lnR>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extLst>
                  <a:ext uri="{0D108BD9-81ED-4DB2-BD59-A6C34878D82A}">
                    <a16:rowId xmlns:a16="http://schemas.microsoft.com/office/drawing/2014/main" val="62992486"/>
                  </a:ext>
                </a:extLst>
              </a:tr>
              <a:tr h="182880">
                <a:tc>
                  <a:txBody>
                    <a:bodyPr/>
                    <a:lstStyle/>
                    <a:p>
                      <a:pPr algn="l" fontAlgn="b"/>
                      <a:r>
                        <a:rPr lang="en-US" sz="1100" b="0" i="0" u="none" strike="noStrike" dirty="0">
                          <a:solidFill>
                            <a:srgbClr val="000000"/>
                          </a:solidFill>
                          <a:effectLst/>
                          <a:latin typeface="Calibri" panose="020F0502020204030204" pitchFamily="34" charset="0"/>
                        </a:rPr>
                        <a:t>1</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Afghanistan</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F</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Education</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Secondary</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 if she burns the food</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1/1/2015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13.7</a:t>
                      </a:r>
                    </a:p>
                  </a:txBody>
                  <a:tcPr anchor="b">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extLst>
                  <a:ext uri="{0D108BD9-81ED-4DB2-BD59-A6C34878D82A}">
                    <a16:rowId xmlns:a16="http://schemas.microsoft.com/office/drawing/2014/main" val="220131811"/>
                  </a:ext>
                </a:extLst>
              </a:tr>
              <a:tr h="182880">
                <a:tc>
                  <a:txBody>
                    <a:bodyPr/>
                    <a:lstStyle/>
                    <a:p>
                      <a:pPr algn="l" fontAlgn="b"/>
                      <a:r>
                        <a:rPr lang="en-US" sz="1100" b="0" i="0" u="none" strike="noStrike" dirty="0">
                          <a:solidFill>
                            <a:srgbClr val="000000"/>
                          </a:solidFill>
                          <a:effectLst/>
                          <a:latin typeface="Calibri" panose="020F0502020204030204" pitchFamily="34" charset="0"/>
                        </a:rPr>
                        <a:t>71</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Afghanistan</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Age</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15-24</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1/1/2015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44.4</a:t>
                      </a:r>
                    </a:p>
                  </a:txBody>
                  <a:tcPr anchor="b">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CB71B"/>
                    </a:solidFill>
                  </a:tcPr>
                </a:tc>
                <a:extLst>
                  <a:ext uri="{0D108BD9-81ED-4DB2-BD59-A6C34878D82A}">
                    <a16:rowId xmlns:a16="http://schemas.microsoft.com/office/drawing/2014/main" val="2928619084"/>
                  </a:ext>
                </a:extLst>
              </a:tr>
              <a:tr h="182880">
                <a:tc>
                  <a:txBody>
                    <a:bodyPr/>
                    <a:lstStyle/>
                    <a:p>
                      <a:pPr algn="l" fontAlgn="b"/>
                      <a:r>
                        <a:rPr lang="en-US" sz="1100" b="0" i="0" u="none" strike="noStrike">
                          <a:solidFill>
                            <a:srgbClr val="000000"/>
                          </a:solidFill>
                          <a:effectLst/>
                          <a:latin typeface="Calibri" panose="020F0502020204030204" pitchFamily="34" charset="0"/>
                        </a:rPr>
                        <a:t>146</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Bangladesh</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F</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Employment</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Unemployed</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 if she goes out without telling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a:solidFill>
                            <a:srgbClr val="000000"/>
                          </a:solidFill>
                          <a:effectLst/>
                          <a:latin typeface="Calibri" panose="020F0502020204030204" pitchFamily="34" charset="0"/>
                        </a:rPr>
                        <a:t>1/1/2014</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rgbClr val="ECB71B"/>
                    </a:solidFill>
                  </a:tcPr>
                </a:tc>
                <a:tc>
                  <a:txBody>
                    <a:bodyPr/>
                    <a:lstStyle/>
                    <a:p>
                      <a:pPr algn="l" fontAlgn="b"/>
                      <a:r>
                        <a:rPr lang="en-US" sz="1100" b="0" i="0" u="none" strike="noStrike" dirty="0">
                          <a:solidFill>
                            <a:srgbClr val="000000"/>
                          </a:solidFill>
                          <a:effectLst/>
                          <a:latin typeface="Calibri" panose="020F0502020204030204" pitchFamily="34" charset="0"/>
                        </a:rPr>
                        <a:t>14.2</a:t>
                      </a:r>
                    </a:p>
                  </a:txBody>
                  <a:tcPr anchor="b">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solidFill>
                      <a:srgbClr val="ECB71B"/>
                    </a:solidFill>
                  </a:tcPr>
                </a:tc>
                <a:extLst>
                  <a:ext uri="{0D108BD9-81ED-4DB2-BD59-A6C34878D82A}">
                    <a16:rowId xmlns:a16="http://schemas.microsoft.com/office/drawing/2014/main" val="1448786546"/>
                  </a:ext>
                </a:extLst>
              </a:tr>
            </a:tbl>
          </a:graphicData>
        </a:graphic>
      </p:graphicFrame>
      <p:sp>
        <p:nvSpPr>
          <p:cNvPr id="5" name="Arrow: Up 4">
            <a:extLst>
              <a:ext uri="{FF2B5EF4-FFF2-40B4-BE49-F238E27FC236}">
                <a16:creationId xmlns:a16="http://schemas.microsoft.com/office/drawing/2014/main" id="{A471AB49-6613-4E2F-80E5-0D13623A319E}"/>
              </a:ext>
            </a:extLst>
          </p:cNvPr>
          <p:cNvSpPr/>
          <p:nvPr/>
        </p:nvSpPr>
        <p:spPr>
          <a:xfrm>
            <a:off x="455334" y="4527421"/>
            <a:ext cx="242596" cy="1073020"/>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6" name="TextBox 5">
            <a:extLst>
              <a:ext uri="{FF2B5EF4-FFF2-40B4-BE49-F238E27FC236}">
                <a16:creationId xmlns:a16="http://schemas.microsoft.com/office/drawing/2014/main" id="{80677C12-360D-4480-B0CF-23F592EDFEE8}"/>
              </a:ext>
            </a:extLst>
          </p:cNvPr>
          <p:cNvSpPr txBox="1"/>
          <p:nvPr/>
        </p:nvSpPr>
        <p:spPr>
          <a:xfrm>
            <a:off x="363582" y="5687640"/>
            <a:ext cx="1110343" cy="707886"/>
          </a:xfrm>
          <a:prstGeom prst="rect">
            <a:avLst/>
          </a:prstGeom>
          <a:noFill/>
        </p:spPr>
        <p:txBody>
          <a:bodyPr wrap="square" rtlCol="0">
            <a:spAutoFit/>
          </a:bodyPr>
          <a:lstStyle/>
          <a:p>
            <a:r>
              <a:rPr lang="en-US" sz="1000" dirty="0">
                <a:latin typeface="Century Gothic" panose="020B0502020202020204" pitchFamily="34" charset="0"/>
              </a:rPr>
              <a:t>Numeric value unique to each question by country</a:t>
            </a:r>
          </a:p>
        </p:txBody>
      </p:sp>
      <p:sp>
        <p:nvSpPr>
          <p:cNvPr id="7" name="Arrow: Up 6">
            <a:extLst>
              <a:ext uri="{FF2B5EF4-FFF2-40B4-BE49-F238E27FC236}">
                <a16:creationId xmlns:a16="http://schemas.microsoft.com/office/drawing/2014/main" id="{20D922A3-8AF6-4C12-8AD0-AC8905A51078}"/>
              </a:ext>
            </a:extLst>
          </p:cNvPr>
          <p:cNvSpPr/>
          <p:nvPr/>
        </p:nvSpPr>
        <p:spPr>
          <a:xfrm>
            <a:off x="2976155" y="4527421"/>
            <a:ext cx="242596" cy="1073020"/>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8" name="TextBox 7">
            <a:extLst>
              <a:ext uri="{FF2B5EF4-FFF2-40B4-BE49-F238E27FC236}">
                <a16:creationId xmlns:a16="http://schemas.microsoft.com/office/drawing/2014/main" id="{C7D02246-5281-402A-AACF-23FAAFCFBD7A}"/>
              </a:ext>
            </a:extLst>
          </p:cNvPr>
          <p:cNvSpPr txBox="1"/>
          <p:nvPr/>
        </p:nvSpPr>
        <p:spPr>
          <a:xfrm>
            <a:off x="2862632" y="5709412"/>
            <a:ext cx="1398038" cy="861774"/>
          </a:xfrm>
          <a:prstGeom prst="rect">
            <a:avLst/>
          </a:prstGeom>
          <a:noFill/>
        </p:spPr>
        <p:txBody>
          <a:bodyPr wrap="square" rtlCol="0">
            <a:spAutoFit/>
          </a:bodyPr>
          <a:lstStyle/>
          <a:p>
            <a:r>
              <a:rPr lang="en-US" sz="1000" dirty="0">
                <a:latin typeface="Century Gothic" panose="020B0502020202020204" pitchFamily="34" charset="0"/>
              </a:rPr>
              <a:t>Age</a:t>
            </a:r>
          </a:p>
          <a:p>
            <a:r>
              <a:rPr lang="en-US" sz="1000" dirty="0">
                <a:latin typeface="Century Gothic" panose="020B0502020202020204" pitchFamily="34" charset="0"/>
              </a:rPr>
              <a:t>Education</a:t>
            </a:r>
          </a:p>
          <a:p>
            <a:r>
              <a:rPr lang="en-US" sz="1000" dirty="0">
                <a:latin typeface="Century Gothic" panose="020B0502020202020204" pitchFamily="34" charset="0"/>
              </a:rPr>
              <a:t>Employment</a:t>
            </a:r>
          </a:p>
          <a:p>
            <a:r>
              <a:rPr lang="en-US" sz="1000" dirty="0">
                <a:latin typeface="Century Gothic" panose="020B0502020202020204" pitchFamily="34" charset="0"/>
              </a:rPr>
              <a:t>Marital Status</a:t>
            </a:r>
          </a:p>
          <a:p>
            <a:r>
              <a:rPr lang="en-US" sz="1000" dirty="0">
                <a:latin typeface="Century Gothic" panose="020B0502020202020204" pitchFamily="34" charset="0"/>
              </a:rPr>
              <a:t>Residence</a:t>
            </a:r>
          </a:p>
        </p:txBody>
      </p:sp>
      <p:sp>
        <p:nvSpPr>
          <p:cNvPr id="9" name="Arrow: Up 8">
            <a:extLst>
              <a:ext uri="{FF2B5EF4-FFF2-40B4-BE49-F238E27FC236}">
                <a16:creationId xmlns:a16="http://schemas.microsoft.com/office/drawing/2014/main" id="{BCAD4868-4D61-4A33-A50C-4150F51A81B5}"/>
              </a:ext>
            </a:extLst>
          </p:cNvPr>
          <p:cNvSpPr/>
          <p:nvPr/>
        </p:nvSpPr>
        <p:spPr>
          <a:xfrm>
            <a:off x="4686767" y="4527421"/>
            <a:ext cx="242596" cy="1073020"/>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10" name="TextBox 9">
            <a:extLst>
              <a:ext uri="{FF2B5EF4-FFF2-40B4-BE49-F238E27FC236}">
                <a16:creationId xmlns:a16="http://schemas.microsoft.com/office/drawing/2014/main" id="{BB210717-872C-4234-8E04-AA4A6146099C}"/>
              </a:ext>
            </a:extLst>
          </p:cNvPr>
          <p:cNvSpPr txBox="1"/>
          <p:nvPr/>
        </p:nvSpPr>
        <p:spPr>
          <a:xfrm>
            <a:off x="4516050" y="5687640"/>
            <a:ext cx="4583510" cy="861774"/>
          </a:xfrm>
          <a:prstGeom prst="rect">
            <a:avLst/>
          </a:prstGeom>
          <a:noFill/>
        </p:spPr>
        <p:txBody>
          <a:bodyPr wrap="square" rtlCol="0">
            <a:spAutoFit/>
          </a:bodyPr>
          <a:lstStyle/>
          <a:p>
            <a:pPr>
              <a:tabLst>
                <a:tab pos="1033463" algn="l"/>
                <a:tab pos="2003425" algn="l"/>
              </a:tabLst>
            </a:pPr>
            <a:r>
              <a:rPr lang="en-US" sz="1000" dirty="0">
                <a:latin typeface="Century Gothic" panose="020B0502020202020204" pitchFamily="34" charset="0"/>
              </a:rPr>
              <a:t>15-24 , 	25-34 , 	35-49</a:t>
            </a:r>
          </a:p>
          <a:p>
            <a:pPr>
              <a:tabLst>
                <a:tab pos="1033463" algn="l"/>
                <a:tab pos="2003425" algn="l"/>
                <a:tab pos="3146425" algn="l"/>
              </a:tabLst>
            </a:pPr>
            <a:r>
              <a:rPr lang="en-US" sz="1000" dirty="0">
                <a:latin typeface="Century Gothic" panose="020B0502020202020204" pitchFamily="34" charset="0"/>
              </a:rPr>
              <a:t>No Education, 	Primary, 	Secondary, 	Higher</a:t>
            </a:r>
          </a:p>
          <a:p>
            <a:pPr>
              <a:tabLst>
                <a:tab pos="1033463" algn="l"/>
                <a:tab pos="2003425" algn="l"/>
              </a:tabLst>
            </a:pPr>
            <a:r>
              <a:rPr lang="en-US" sz="1000" dirty="0">
                <a:latin typeface="Century Gothic" panose="020B0502020202020204" pitchFamily="34" charset="0"/>
              </a:rPr>
              <a:t>For Cash, 	For Kind, 	Unemployed</a:t>
            </a:r>
          </a:p>
          <a:p>
            <a:pPr>
              <a:tabLst>
                <a:tab pos="1033463" algn="l"/>
                <a:tab pos="2003425" algn="l"/>
              </a:tabLst>
            </a:pPr>
            <a:r>
              <a:rPr lang="en-US" sz="1000" dirty="0">
                <a:latin typeface="Century Gothic" panose="020B0502020202020204" pitchFamily="34" charset="0"/>
              </a:rPr>
              <a:t>Married, 	Never Married,	</a:t>
            </a:r>
            <a:r>
              <a:rPr lang="en-US" sz="900" dirty="0">
                <a:latin typeface="Century Gothic" panose="020B0502020202020204" pitchFamily="34" charset="0"/>
              </a:rPr>
              <a:t>Widowed/Divorced/Separated</a:t>
            </a:r>
          </a:p>
          <a:p>
            <a:pPr>
              <a:tabLst>
                <a:tab pos="1033463" algn="l"/>
                <a:tab pos="2003425" algn="l"/>
              </a:tabLst>
            </a:pPr>
            <a:r>
              <a:rPr lang="en-US" sz="1000" dirty="0">
                <a:latin typeface="Century Gothic" panose="020B0502020202020204" pitchFamily="34" charset="0"/>
              </a:rPr>
              <a:t>Urban, 	Rural</a:t>
            </a:r>
          </a:p>
        </p:txBody>
      </p:sp>
      <p:cxnSp>
        <p:nvCxnSpPr>
          <p:cNvPr id="12" name="Straight Connector 11">
            <a:extLst>
              <a:ext uri="{FF2B5EF4-FFF2-40B4-BE49-F238E27FC236}">
                <a16:creationId xmlns:a16="http://schemas.microsoft.com/office/drawing/2014/main" id="{C18BEF97-64F7-477C-9974-F436CC9C75E7}"/>
              </a:ext>
            </a:extLst>
          </p:cNvPr>
          <p:cNvCxnSpPr/>
          <p:nvPr/>
        </p:nvCxnSpPr>
        <p:spPr>
          <a:xfrm>
            <a:off x="3780165" y="6328933"/>
            <a:ext cx="803263"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AF0228-3524-4CF8-BCD5-216E85B2A024}"/>
              </a:ext>
            </a:extLst>
          </p:cNvPr>
          <p:cNvCxnSpPr/>
          <p:nvPr/>
        </p:nvCxnSpPr>
        <p:spPr>
          <a:xfrm>
            <a:off x="3780165" y="6492801"/>
            <a:ext cx="803263"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FCCE1E-2CD5-440F-B485-C8AAC4332D6C}"/>
              </a:ext>
            </a:extLst>
          </p:cNvPr>
          <p:cNvCxnSpPr/>
          <p:nvPr/>
        </p:nvCxnSpPr>
        <p:spPr>
          <a:xfrm>
            <a:off x="3780165" y="6160298"/>
            <a:ext cx="803263"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AA23DF-8C31-4A4C-9F1E-AD3489DEA509}"/>
              </a:ext>
            </a:extLst>
          </p:cNvPr>
          <p:cNvCxnSpPr/>
          <p:nvPr/>
        </p:nvCxnSpPr>
        <p:spPr>
          <a:xfrm>
            <a:off x="3780165" y="5994524"/>
            <a:ext cx="803263"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CD3FE6-AFDE-4F3C-9EC3-176BF348E91D}"/>
              </a:ext>
            </a:extLst>
          </p:cNvPr>
          <p:cNvCxnSpPr/>
          <p:nvPr/>
        </p:nvCxnSpPr>
        <p:spPr>
          <a:xfrm>
            <a:off x="3780165" y="5820152"/>
            <a:ext cx="803263"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142DE97-B522-4F6D-9645-784976443D55}"/>
              </a:ext>
            </a:extLst>
          </p:cNvPr>
          <p:cNvSpPr txBox="1"/>
          <p:nvPr/>
        </p:nvSpPr>
        <p:spPr>
          <a:xfrm>
            <a:off x="6247848" y="1467252"/>
            <a:ext cx="4195906" cy="1520224"/>
          </a:xfrm>
          <a:prstGeom prst="rect">
            <a:avLst/>
          </a:prstGeom>
          <a:noFill/>
        </p:spPr>
        <p:txBody>
          <a:bodyPr wrap="square">
            <a:spAutoFit/>
          </a:bodyPr>
          <a:lstStyle/>
          <a:p>
            <a:pPr marL="403225">
              <a:lnSpc>
                <a:spcPct val="150000"/>
              </a:lnSpc>
            </a:pPr>
            <a:r>
              <a:rPr lang="en-US" sz="900" dirty="0">
                <a:latin typeface="Century Gothic" panose="020B0502020202020204" pitchFamily="34" charset="0"/>
              </a:rPr>
              <a:t>A husband is justified in hitting or beating his wife :</a:t>
            </a:r>
          </a:p>
          <a:p>
            <a:pPr marL="631825" indent="-228600">
              <a:lnSpc>
                <a:spcPct val="150000"/>
              </a:lnSpc>
              <a:buFont typeface="+mj-lt"/>
              <a:buAutoNum type="arabicPeriod"/>
            </a:pPr>
            <a:r>
              <a:rPr lang="en-US" sz="900" dirty="0">
                <a:latin typeface="Century Gothic" panose="020B0502020202020204" pitchFamily="34" charset="0"/>
              </a:rPr>
              <a:t>if she burns the food </a:t>
            </a:r>
          </a:p>
          <a:p>
            <a:pPr marL="631825" indent="-228600">
              <a:lnSpc>
                <a:spcPct val="150000"/>
              </a:lnSpc>
              <a:buFont typeface="+mj-lt"/>
              <a:buAutoNum type="arabicPeriod"/>
            </a:pPr>
            <a:r>
              <a:rPr lang="en-US" sz="900" dirty="0">
                <a:latin typeface="Century Gothic" panose="020B0502020202020204" pitchFamily="34" charset="0"/>
              </a:rPr>
              <a:t>if she argues with him </a:t>
            </a:r>
          </a:p>
          <a:p>
            <a:pPr marL="631825" indent="-228600">
              <a:lnSpc>
                <a:spcPct val="150000"/>
              </a:lnSpc>
              <a:buFont typeface="+mj-lt"/>
              <a:buAutoNum type="arabicPeriod"/>
            </a:pPr>
            <a:r>
              <a:rPr lang="en-US" sz="900" dirty="0">
                <a:latin typeface="Century Gothic" panose="020B0502020202020204" pitchFamily="34" charset="0"/>
              </a:rPr>
              <a:t>if she goes out without telling him </a:t>
            </a:r>
          </a:p>
          <a:p>
            <a:pPr marL="631825" indent="-228600">
              <a:lnSpc>
                <a:spcPct val="150000"/>
              </a:lnSpc>
              <a:buFont typeface="+mj-lt"/>
              <a:buAutoNum type="arabicPeriod"/>
            </a:pPr>
            <a:r>
              <a:rPr lang="en-US" sz="900" dirty="0">
                <a:latin typeface="Century Gothic" panose="020B0502020202020204" pitchFamily="34" charset="0"/>
              </a:rPr>
              <a:t>if she neglects the children </a:t>
            </a:r>
          </a:p>
          <a:p>
            <a:pPr marL="631825" indent="-228600">
              <a:lnSpc>
                <a:spcPct val="150000"/>
              </a:lnSpc>
              <a:buFont typeface="+mj-lt"/>
              <a:buAutoNum type="arabicPeriod"/>
            </a:pPr>
            <a:r>
              <a:rPr lang="en-US" sz="900" dirty="0">
                <a:latin typeface="Century Gothic" panose="020B0502020202020204" pitchFamily="34" charset="0"/>
              </a:rPr>
              <a:t>if she refuses to have sex with him</a:t>
            </a:r>
          </a:p>
          <a:p>
            <a:pPr marL="631825" indent="-228600">
              <a:lnSpc>
                <a:spcPct val="150000"/>
              </a:lnSpc>
              <a:buFont typeface="+mj-lt"/>
              <a:buAutoNum type="arabicPeriod"/>
            </a:pPr>
            <a:r>
              <a:rPr lang="en-US" sz="900" dirty="0">
                <a:latin typeface="Century Gothic" panose="020B0502020202020204" pitchFamily="34" charset="0"/>
              </a:rPr>
              <a:t>for at least one specific reason</a:t>
            </a:r>
          </a:p>
        </p:txBody>
      </p:sp>
      <p:sp>
        <p:nvSpPr>
          <p:cNvPr id="21" name="Arrow: Up 20">
            <a:extLst>
              <a:ext uri="{FF2B5EF4-FFF2-40B4-BE49-F238E27FC236}">
                <a16:creationId xmlns:a16="http://schemas.microsoft.com/office/drawing/2014/main" id="{0EA9B1ED-1934-41C4-AD07-2769D3B27F45}"/>
              </a:ext>
            </a:extLst>
          </p:cNvPr>
          <p:cNvSpPr/>
          <p:nvPr/>
        </p:nvSpPr>
        <p:spPr>
          <a:xfrm rot="10800000">
            <a:off x="6280506" y="1686023"/>
            <a:ext cx="242596" cy="1371600"/>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22" name="Arrow: Up 21">
            <a:extLst>
              <a:ext uri="{FF2B5EF4-FFF2-40B4-BE49-F238E27FC236}">
                <a16:creationId xmlns:a16="http://schemas.microsoft.com/office/drawing/2014/main" id="{D257FB25-3629-49CF-A2EE-F658208CEF4F}"/>
              </a:ext>
            </a:extLst>
          </p:cNvPr>
          <p:cNvSpPr/>
          <p:nvPr/>
        </p:nvSpPr>
        <p:spPr>
          <a:xfrm>
            <a:off x="9792167" y="4527421"/>
            <a:ext cx="242596" cy="1073020"/>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24" name="TextBox 23">
            <a:extLst>
              <a:ext uri="{FF2B5EF4-FFF2-40B4-BE49-F238E27FC236}">
                <a16:creationId xmlns:a16="http://schemas.microsoft.com/office/drawing/2014/main" id="{A67EDF47-11D5-4A11-9A4C-289377B8CD0A}"/>
              </a:ext>
            </a:extLst>
          </p:cNvPr>
          <p:cNvSpPr txBox="1"/>
          <p:nvPr/>
        </p:nvSpPr>
        <p:spPr>
          <a:xfrm>
            <a:off x="9759890" y="5687639"/>
            <a:ext cx="1761930" cy="861774"/>
          </a:xfrm>
          <a:prstGeom prst="rect">
            <a:avLst/>
          </a:prstGeom>
          <a:noFill/>
        </p:spPr>
        <p:txBody>
          <a:bodyPr wrap="square">
            <a:spAutoFit/>
          </a:bodyPr>
          <a:lstStyle/>
          <a:p>
            <a:r>
              <a:rPr lang="en-US" sz="1000" dirty="0">
                <a:latin typeface="Century Gothic" panose="020B0502020202020204" pitchFamily="34" charset="0"/>
              </a:rPr>
              <a:t>% of people surveyed in the relevant group who agree with the question – i.e. Justify violence in the given scenario </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391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Statistical Measurement</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F72440DE-ADF0-43AD-B109-2AFB877334FA}"/>
              </a:ext>
            </a:extLst>
          </p:cNvPr>
          <p:cNvGraphicFramePr>
            <a:graphicFrameLocks noGrp="1"/>
          </p:cNvGraphicFramePr>
          <p:nvPr/>
        </p:nvGraphicFramePr>
        <p:xfrm>
          <a:off x="490436" y="1719945"/>
          <a:ext cx="5760720" cy="1901624"/>
        </p:xfrm>
        <a:graphic>
          <a:graphicData uri="http://schemas.openxmlformats.org/drawingml/2006/table">
            <a:tbl>
              <a:tblPr/>
              <a:tblGrid>
                <a:gridCol w="548640">
                  <a:extLst>
                    <a:ext uri="{9D8B030D-6E8A-4147-A177-3AD203B41FA5}">
                      <a16:colId xmlns:a16="http://schemas.microsoft.com/office/drawing/2014/main" val="708363476"/>
                    </a:ext>
                  </a:extLst>
                </a:gridCol>
                <a:gridCol w="2011680">
                  <a:extLst>
                    <a:ext uri="{9D8B030D-6E8A-4147-A177-3AD203B41FA5}">
                      <a16:colId xmlns:a16="http://schemas.microsoft.com/office/drawing/2014/main" val="3617742159"/>
                    </a:ext>
                  </a:extLst>
                </a:gridCol>
                <a:gridCol w="2286000">
                  <a:extLst>
                    <a:ext uri="{9D8B030D-6E8A-4147-A177-3AD203B41FA5}">
                      <a16:colId xmlns:a16="http://schemas.microsoft.com/office/drawing/2014/main" val="204339434"/>
                    </a:ext>
                  </a:extLst>
                </a:gridCol>
                <a:gridCol w="914400">
                  <a:extLst>
                    <a:ext uri="{9D8B030D-6E8A-4147-A177-3AD203B41FA5}">
                      <a16:colId xmlns:a16="http://schemas.microsoft.com/office/drawing/2014/main" val="1893758541"/>
                    </a:ext>
                  </a:extLst>
                </a:gridCol>
              </a:tblGrid>
              <a:tr h="301204">
                <a:tc>
                  <a:txBody>
                    <a:bodyPr/>
                    <a:lstStyle/>
                    <a:p>
                      <a:pPr algn="l" fontAlgn="b"/>
                      <a:r>
                        <a:rPr lang="en-US" sz="1050" b="0" i="0" u="none" strike="noStrike" dirty="0">
                          <a:solidFill>
                            <a:srgbClr val="000000"/>
                          </a:solidFill>
                          <a:effectLst/>
                          <a:latin typeface="Calibri" panose="020F0502020204030204" pitchFamily="34" charset="0"/>
                        </a:rPr>
                        <a:t>Age</a:t>
                      </a:r>
                    </a:p>
                  </a:txBody>
                  <a:tcPr anchor="b">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Not 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Total</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2102284"/>
                  </a:ext>
                </a:extLst>
              </a:tr>
              <a:tr h="400105">
                <a:tc>
                  <a:txBody>
                    <a:bodyPr/>
                    <a:lstStyle/>
                    <a:p>
                      <a:pPr algn="l" fontAlgn="b"/>
                      <a:r>
                        <a:rPr lang="en-US" sz="1050" b="0" i="0" u="none" strike="noStrike" dirty="0">
                          <a:solidFill>
                            <a:srgbClr val="000000"/>
                          </a:solidFill>
                          <a:effectLst/>
                          <a:latin typeface="Calibri" panose="020F0502020204030204" pitchFamily="34" charset="0"/>
                        </a:rPr>
                        <a:t>15-24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67295927"/>
                  </a:ext>
                </a:extLst>
              </a:tr>
              <a:tr h="400105">
                <a:tc>
                  <a:txBody>
                    <a:bodyPr/>
                    <a:lstStyle/>
                    <a:p>
                      <a:pPr algn="l" fontAlgn="b"/>
                      <a:r>
                        <a:rPr lang="en-US" sz="1050" b="0" i="0" u="none" strike="noStrike" dirty="0">
                          <a:solidFill>
                            <a:srgbClr val="000000"/>
                          </a:solidFill>
                          <a:effectLst/>
                          <a:latin typeface="Calibri" panose="020F0502020204030204" pitchFamily="34" charset="0"/>
                        </a:rPr>
                        <a:t>25-34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30.9</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69.1</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03688225"/>
                  </a:ext>
                </a:extLst>
              </a:tr>
              <a:tr h="400105">
                <a:tc>
                  <a:txBody>
                    <a:bodyPr/>
                    <a:lstStyle/>
                    <a:p>
                      <a:pPr algn="l" fontAlgn="b"/>
                      <a:r>
                        <a:rPr lang="en-US" sz="1050" b="0" i="0" u="none" strike="noStrike" dirty="0">
                          <a:solidFill>
                            <a:srgbClr val="000000"/>
                          </a:solidFill>
                          <a:effectLst/>
                          <a:latin typeface="Calibri" panose="020F0502020204030204" pitchFamily="34" charset="0"/>
                        </a:rPr>
                        <a:t>35-49</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30.6</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69.4</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77908672"/>
                  </a:ext>
                </a:extLst>
              </a:tr>
              <a:tr h="400105">
                <a:tc>
                  <a:txBody>
                    <a:bodyPr/>
                    <a:lstStyle/>
                    <a:p>
                      <a:pPr algn="l" fontAlgn="b"/>
                      <a:r>
                        <a:rPr lang="en-US" sz="1050" b="0" i="0" u="none" strike="noStrike" dirty="0">
                          <a:solidFill>
                            <a:srgbClr val="000000"/>
                          </a:solidFill>
                          <a:effectLst/>
                          <a:latin typeface="Calibri" panose="020F0502020204030204" pitchFamily="34" charset="0"/>
                        </a:rPr>
                        <a:t>Total</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96.5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203.5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300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60000"/>
                        <a:lumOff val="40000"/>
                      </a:schemeClr>
                    </a:solidFill>
                  </a:tcPr>
                </a:tc>
                <a:extLst>
                  <a:ext uri="{0D108BD9-81ED-4DB2-BD59-A6C34878D82A}">
                    <a16:rowId xmlns:a16="http://schemas.microsoft.com/office/drawing/2014/main" val="273351451"/>
                  </a:ext>
                </a:extLst>
              </a:tr>
            </a:tbl>
          </a:graphicData>
        </a:graphic>
      </p:graphicFrame>
      <p:sp>
        <p:nvSpPr>
          <p:cNvPr id="9" name="Arrow: Up 8">
            <a:extLst>
              <a:ext uri="{FF2B5EF4-FFF2-40B4-BE49-F238E27FC236}">
                <a16:creationId xmlns:a16="http://schemas.microsoft.com/office/drawing/2014/main" id="{81B6AD8F-9F01-4FAF-8605-5784F257EE44}"/>
              </a:ext>
            </a:extLst>
          </p:cNvPr>
          <p:cNvSpPr/>
          <p:nvPr/>
        </p:nvSpPr>
        <p:spPr>
          <a:xfrm rot="10800000">
            <a:off x="2939144" y="3718975"/>
            <a:ext cx="242596" cy="936822"/>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graphicFrame>
        <p:nvGraphicFramePr>
          <p:cNvPr id="8" name="Table 7">
            <a:extLst>
              <a:ext uri="{FF2B5EF4-FFF2-40B4-BE49-F238E27FC236}">
                <a16:creationId xmlns:a16="http://schemas.microsoft.com/office/drawing/2014/main" id="{32CAEDF6-6FEC-4BB2-A75F-02E559070E41}"/>
              </a:ext>
            </a:extLst>
          </p:cNvPr>
          <p:cNvGraphicFramePr>
            <a:graphicFrameLocks noGrp="1"/>
          </p:cNvGraphicFramePr>
          <p:nvPr/>
        </p:nvGraphicFramePr>
        <p:xfrm>
          <a:off x="490436" y="4823219"/>
          <a:ext cx="5760720" cy="1901624"/>
        </p:xfrm>
        <a:graphic>
          <a:graphicData uri="http://schemas.openxmlformats.org/drawingml/2006/table">
            <a:tbl>
              <a:tblPr/>
              <a:tblGrid>
                <a:gridCol w="548640">
                  <a:extLst>
                    <a:ext uri="{9D8B030D-6E8A-4147-A177-3AD203B41FA5}">
                      <a16:colId xmlns:a16="http://schemas.microsoft.com/office/drawing/2014/main" val="708363476"/>
                    </a:ext>
                  </a:extLst>
                </a:gridCol>
                <a:gridCol w="2011680">
                  <a:extLst>
                    <a:ext uri="{9D8B030D-6E8A-4147-A177-3AD203B41FA5}">
                      <a16:colId xmlns:a16="http://schemas.microsoft.com/office/drawing/2014/main" val="3617742159"/>
                    </a:ext>
                  </a:extLst>
                </a:gridCol>
                <a:gridCol w="2286000">
                  <a:extLst>
                    <a:ext uri="{9D8B030D-6E8A-4147-A177-3AD203B41FA5}">
                      <a16:colId xmlns:a16="http://schemas.microsoft.com/office/drawing/2014/main" val="204339434"/>
                    </a:ext>
                  </a:extLst>
                </a:gridCol>
                <a:gridCol w="914400">
                  <a:extLst>
                    <a:ext uri="{9D8B030D-6E8A-4147-A177-3AD203B41FA5}">
                      <a16:colId xmlns:a16="http://schemas.microsoft.com/office/drawing/2014/main" val="1893758541"/>
                    </a:ext>
                  </a:extLst>
                </a:gridCol>
              </a:tblGrid>
              <a:tr h="301204">
                <a:tc>
                  <a:txBody>
                    <a:bodyPr/>
                    <a:lstStyle/>
                    <a:p>
                      <a:pPr algn="l" fontAlgn="b"/>
                      <a:r>
                        <a:rPr lang="en-US" sz="1050" b="0" i="0" u="none" strike="noStrike" dirty="0">
                          <a:solidFill>
                            <a:srgbClr val="000000"/>
                          </a:solidFill>
                          <a:effectLst/>
                          <a:latin typeface="Calibri" panose="020F0502020204030204" pitchFamily="34" charset="0"/>
                        </a:rPr>
                        <a:t>Age</a:t>
                      </a:r>
                    </a:p>
                  </a:txBody>
                  <a:tcPr anchor="b">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Not 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Total</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2102284"/>
                  </a:ext>
                </a:extLst>
              </a:tr>
              <a:tr h="400105">
                <a:tc>
                  <a:txBody>
                    <a:bodyPr/>
                    <a:lstStyle/>
                    <a:p>
                      <a:pPr algn="l" fontAlgn="b"/>
                      <a:r>
                        <a:rPr lang="en-US" sz="1050" b="0" i="0" u="none" strike="noStrike" dirty="0">
                          <a:solidFill>
                            <a:srgbClr val="000000"/>
                          </a:solidFill>
                          <a:effectLst/>
                          <a:latin typeface="Calibri" panose="020F0502020204030204" pitchFamily="34" charset="0"/>
                        </a:rPr>
                        <a:t>15-24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32.17</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67.83</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67295927"/>
                  </a:ext>
                </a:extLst>
              </a:tr>
              <a:tr h="400105">
                <a:tc>
                  <a:txBody>
                    <a:bodyPr/>
                    <a:lstStyle/>
                    <a:p>
                      <a:pPr algn="l" fontAlgn="b"/>
                      <a:r>
                        <a:rPr lang="en-US" sz="1050" b="0" i="0" u="none" strike="noStrike" dirty="0">
                          <a:solidFill>
                            <a:srgbClr val="000000"/>
                          </a:solidFill>
                          <a:effectLst/>
                          <a:latin typeface="Calibri" panose="020F0502020204030204" pitchFamily="34" charset="0"/>
                        </a:rPr>
                        <a:t>25-34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32.17</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67.83</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03688225"/>
                  </a:ext>
                </a:extLst>
              </a:tr>
              <a:tr h="400105">
                <a:tc>
                  <a:txBody>
                    <a:bodyPr/>
                    <a:lstStyle/>
                    <a:p>
                      <a:pPr algn="l" fontAlgn="b"/>
                      <a:r>
                        <a:rPr lang="en-US" sz="1050" b="0" i="0" u="none" strike="noStrike" dirty="0">
                          <a:solidFill>
                            <a:srgbClr val="000000"/>
                          </a:solidFill>
                          <a:effectLst/>
                          <a:latin typeface="Calibri" panose="020F0502020204030204" pitchFamily="34" charset="0"/>
                        </a:rPr>
                        <a:t>35-49</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32.17</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dirty="0">
                          <a:solidFill>
                            <a:srgbClr val="000000"/>
                          </a:solidFill>
                          <a:effectLst/>
                          <a:latin typeface="Calibri" panose="020F0502020204030204" pitchFamily="34" charset="0"/>
                        </a:rPr>
                        <a:t>67.83</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77908672"/>
                  </a:ext>
                </a:extLst>
              </a:tr>
              <a:tr h="400105">
                <a:tc>
                  <a:txBody>
                    <a:bodyPr/>
                    <a:lstStyle/>
                    <a:p>
                      <a:pPr algn="l" fontAlgn="b"/>
                      <a:r>
                        <a:rPr lang="en-US" sz="1050" b="0" i="0" u="none" strike="noStrike" dirty="0">
                          <a:solidFill>
                            <a:srgbClr val="000000"/>
                          </a:solidFill>
                          <a:effectLst/>
                          <a:latin typeface="Calibri" panose="020F0502020204030204" pitchFamily="34" charset="0"/>
                        </a:rPr>
                        <a:t>Total</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96.5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203.5</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40000"/>
                        <a:lumOff val="6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300</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accent4">
                        <a:lumMod val="60000"/>
                        <a:lumOff val="40000"/>
                      </a:schemeClr>
                    </a:solidFill>
                  </a:tcPr>
                </a:tc>
                <a:extLst>
                  <a:ext uri="{0D108BD9-81ED-4DB2-BD59-A6C34878D82A}">
                    <a16:rowId xmlns:a16="http://schemas.microsoft.com/office/drawing/2014/main" val="273351451"/>
                  </a:ext>
                </a:extLst>
              </a:tr>
            </a:tbl>
          </a:graphicData>
        </a:graphic>
      </p:graphicFrame>
      <p:sp>
        <p:nvSpPr>
          <p:cNvPr id="3" name="TextBox 2">
            <a:extLst>
              <a:ext uri="{FF2B5EF4-FFF2-40B4-BE49-F238E27FC236}">
                <a16:creationId xmlns:a16="http://schemas.microsoft.com/office/drawing/2014/main" id="{A7EC1552-24E0-499E-92E7-2999E90E9A4E}"/>
              </a:ext>
            </a:extLst>
          </p:cNvPr>
          <p:cNvSpPr txBox="1"/>
          <p:nvPr/>
        </p:nvSpPr>
        <p:spPr>
          <a:xfrm>
            <a:off x="391886" y="4431731"/>
            <a:ext cx="1719942" cy="307777"/>
          </a:xfrm>
          <a:prstGeom prst="rect">
            <a:avLst/>
          </a:prstGeom>
          <a:noFill/>
        </p:spPr>
        <p:txBody>
          <a:bodyPr wrap="square" rtlCol="0">
            <a:spAutoFit/>
          </a:bodyPr>
          <a:lstStyle/>
          <a:p>
            <a:r>
              <a:rPr lang="en-US" sz="1400" b="1" dirty="0">
                <a:latin typeface="Century Gothic" panose="020B0502020202020204" pitchFamily="34" charset="0"/>
              </a:rPr>
              <a:t>Expected Values</a:t>
            </a:r>
          </a:p>
        </p:txBody>
      </p:sp>
      <p:sp>
        <p:nvSpPr>
          <p:cNvPr id="10" name="TextBox 9">
            <a:extLst>
              <a:ext uri="{FF2B5EF4-FFF2-40B4-BE49-F238E27FC236}">
                <a16:creationId xmlns:a16="http://schemas.microsoft.com/office/drawing/2014/main" id="{A2C6A89A-FAA8-45E5-967C-755690A943A3}"/>
              </a:ext>
            </a:extLst>
          </p:cNvPr>
          <p:cNvSpPr txBox="1"/>
          <p:nvPr/>
        </p:nvSpPr>
        <p:spPr>
          <a:xfrm>
            <a:off x="391886" y="1367745"/>
            <a:ext cx="1719942" cy="307777"/>
          </a:xfrm>
          <a:prstGeom prst="rect">
            <a:avLst/>
          </a:prstGeom>
          <a:noFill/>
        </p:spPr>
        <p:txBody>
          <a:bodyPr wrap="square" rtlCol="0">
            <a:spAutoFit/>
          </a:bodyPr>
          <a:lstStyle/>
          <a:p>
            <a:r>
              <a:rPr lang="en-US" sz="1400" b="1" dirty="0">
                <a:latin typeface="Century Gothic" panose="020B0502020202020204" pitchFamily="34" charset="0"/>
              </a:rPr>
              <a:t>Observed Values</a:t>
            </a:r>
          </a:p>
        </p:txBody>
      </p:sp>
      <p:sp>
        <p:nvSpPr>
          <p:cNvPr id="11" name="Arrow: Up 10">
            <a:extLst>
              <a:ext uri="{FF2B5EF4-FFF2-40B4-BE49-F238E27FC236}">
                <a16:creationId xmlns:a16="http://schemas.microsoft.com/office/drawing/2014/main" id="{893ACF09-05D2-46E8-8D88-BD0AB8C5EF87}"/>
              </a:ext>
            </a:extLst>
          </p:cNvPr>
          <p:cNvSpPr/>
          <p:nvPr/>
        </p:nvSpPr>
        <p:spPr>
          <a:xfrm rot="5400000">
            <a:off x="6555822" y="5629623"/>
            <a:ext cx="242596" cy="581693"/>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entury Gothic" panose="020B0502020202020204" pitchFamily="34" charset="0"/>
            </a:endParaRPr>
          </a:p>
        </p:txBody>
      </p:sp>
      <p:graphicFrame>
        <p:nvGraphicFramePr>
          <p:cNvPr id="12" name="Table 11">
            <a:extLst>
              <a:ext uri="{FF2B5EF4-FFF2-40B4-BE49-F238E27FC236}">
                <a16:creationId xmlns:a16="http://schemas.microsoft.com/office/drawing/2014/main" id="{58040D47-9946-4DD4-878F-1E8C33FCAC59}"/>
              </a:ext>
            </a:extLst>
          </p:cNvPr>
          <p:cNvGraphicFramePr>
            <a:graphicFrameLocks noGrp="1"/>
          </p:cNvGraphicFramePr>
          <p:nvPr/>
        </p:nvGraphicFramePr>
        <p:xfrm>
          <a:off x="7162800" y="4823219"/>
          <a:ext cx="4846320" cy="1501519"/>
        </p:xfrm>
        <a:graphic>
          <a:graphicData uri="http://schemas.openxmlformats.org/drawingml/2006/table">
            <a:tbl>
              <a:tblPr/>
              <a:tblGrid>
                <a:gridCol w="548640">
                  <a:extLst>
                    <a:ext uri="{9D8B030D-6E8A-4147-A177-3AD203B41FA5}">
                      <a16:colId xmlns:a16="http://schemas.microsoft.com/office/drawing/2014/main" val="708363476"/>
                    </a:ext>
                  </a:extLst>
                </a:gridCol>
                <a:gridCol w="2011680">
                  <a:extLst>
                    <a:ext uri="{9D8B030D-6E8A-4147-A177-3AD203B41FA5}">
                      <a16:colId xmlns:a16="http://schemas.microsoft.com/office/drawing/2014/main" val="3617742159"/>
                    </a:ext>
                  </a:extLst>
                </a:gridCol>
                <a:gridCol w="2286000">
                  <a:extLst>
                    <a:ext uri="{9D8B030D-6E8A-4147-A177-3AD203B41FA5}">
                      <a16:colId xmlns:a16="http://schemas.microsoft.com/office/drawing/2014/main" val="204339434"/>
                    </a:ext>
                  </a:extLst>
                </a:gridCol>
              </a:tblGrid>
              <a:tr h="301204">
                <a:tc>
                  <a:txBody>
                    <a:bodyPr/>
                    <a:lstStyle/>
                    <a:p>
                      <a:pPr algn="l" fontAlgn="b"/>
                      <a:r>
                        <a:rPr lang="en-US" sz="1050" b="0" i="0" u="none" strike="noStrike" dirty="0">
                          <a:solidFill>
                            <a:srgbClr val="000000"/>
                          </a:solidFill>
                          <a:effectLst/>
                          <a:latin typeface="Calibri" panose="020F0502020204030204" pitchFamily="34" charset="0"/>
                        </a:rPr>
                        <a:t>Age</a:t>
                      </a:r>
                    </a:p>
                  </a:txBody>
                  <a:tcPr anchor="b">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tc>
                  <a:txBody>
                    <a:bodyPr/>
                    <a:lstStyle/>
                    <a:p>
                      <a:pPr algn="l" fontAlgn="b"/>
                      <a:r>
                        <a:rPr lang="en-US" sz="1050" b="0" i="0" u="none" strike="noStrike" dirty="0">
                          <a:solidFill>
                            <a:srgbClr val="000000"/>
                          </a:solidFill>
                          <a:effectLst/>
                          <a:latin typeface="Calibri" panose="020F0502020204030204" pitchFamily="34" charset="0"/>
                        </a:rPr>
                        <a:t>Not justified  “if she argues with him”</a:t>
                      </a:r>
                    </a:p>
                  </a:txBody>
                  <a:tcPr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2102284"/>
                  </a:ext>
                </a:extLst>
              </a:tr>
              <a:tr h="400105">
                <a:tc>
                  <a:txBody>
                    <a:bodyPr/>
                    <a:lstStyle/>
                    <a:p>
                      <a:pPr algn="l" fontAlgn="b"/>
                      <a:r>
                        <a:rPr lang="en-US" sz="1050" b="0" i="0" u="none" strike="noStrike" dirty="0">
                          <a:solidFill>
                            <a:srgbClr val="000000"/>
                          </a:solidFill>
                          <a:effectLst/>
                          <a:latin typeface="Calibri" panose="020F0502020204030204" pitchFamily="34" charset="0"/>
                        </a:rPr>
                        <a:t>15-24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0.25</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rtl="0" fontAlgn="b"/>
                      <a:r>
                        <a:rPr lang="en-US" sz="1100" b="0" i="0" u="none" strike="noStrike" dirty="0">
                          <a:solidFill>
                            <a:srgbClr val="000000"/>
                          </a:solidFill>
                          <a:effectLst/>
                          <a:latin typeface="Calibri" panose="020F0502020204030204" pitchFamily="34" charset="0"/>
                        </a:rPr>
                        <a:t>0.12</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667295927"/>
                  </a:ext>
                </a:extLst>
              </a:tr>
              <a:tr h="400105">
                <a:tc>
                  <a:txBody>
                    <a:bodyPr/>
                    <a:lstStyle/>
                    <a:p>
                      <a:pPr algn="l" fontAlgn="b"/>
                      <a:r>
                        <a:rPr lang="en-US" sz="1050" b="0" i="0" u="none" strike="noStrike" dirty="0">
                          <a:solidFill>
                            <a:srgbClr val="000000"/>
                          </a:solidFill>
                          <a:effectLst/>
                          <a:latin typeface="Calibri" panose="020F0502020204030204" pitchFamily="34" charset="0"/>
                        </a:rPr>
                        <a:t>25-34</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a:solidFill>
                            <a:srgbClr val="000000"/>
                          </a:solidFill>
                          <a:effectLst/>
                          <a:latin typeface="Calibri" panose="020F0502020204030204" pitchFamily="34" charset="0"/>
                        </a:rPr>
                        <a:t>0.05</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rtl="0" fontAlgn="b"/>
                      <a:r>
                        <a:rPr lang="en-US" sz="1100" b="0" i="0" u="none" strike="noStrike" dirty="0">
                          <a:solidFill>
                            <a:srgbClr val="000000"/>
                          </a:solidFill>
                          <a:effectLst/>
                          <a:latin typeface="Calibri" panose="020F0502020204030204" pitchFamily="34" charset="0"/>
                        </a:rPr>
                        <a:t>0.02</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03688225"/>
                  </a:ext>
                </a:extLst>
              </a:tr>
              <a:tr h="400105">
                <a:tc>
                  <a:txBody>
                    <a:bodyPr/>
                    <a:lstStyle/>
                    <a:p>
                      <a:pPr algn="l" fontAlgn="b"/>
                      <a:r>
                        <a:rPr lang="en-US" sz="1050" b="0" i="0" u="none" strike="noStrike" dirty="0">
                          <a:solidFill>
                            <a:srgbClr val="000000"/>
                          </a:solidFill>
                          <a:effectLst/>
                          <a:latin typeface="Calibri" panose="020F0502020204030204" pitchFamily="34" charset="0"/>
                        </a:rPr>
                        <a:t>35-49</a:t>
                      </a:r>
                    </a:p>
                  </a:txBody>
                  <a:tcPr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1100" b="0" i="0" u="none" strike="noStrike" dirty="0">
                          <a:solidFill>
                            <a:srgbClr val="000000"/>
                          </a:solidFill>
                          <a:effectLst/>
                          <a:latin typeface="Calibri" panose="020F0502020204030204" pitchFamily="34" charset="0"/>
                        </a:rPr>
                        <a:t>0.08</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rtl="0" fontAlgn="b"/>
                      <a:r>
                        <a:rPr lang="en-US" sz="1100" b="0" i="0" u="none" strike="noStrike" dirty="0">
                          <a:solidFill>
                            <a:srgbClr val="000000"/>
                          </a:solidFill>
                          <a:effectLst/>
                          <a:latin typeface="Calibri" panose="020F0502020204030204" pitchFamily="34" charset="0"/>
                        </a:rPr>
                        <a:t>0.04</a:t>
                      </a:r>
                    </a:p>
                  </a:txBody>
                  <a:tcPr marL="7620" marT="762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277908672"/>
                  </a:ext>
                </a:extLst>
              </a:tr>
            </a:tbl>
          </a:graphicData>
        </a:graphic>
      </p:graphicFrame>
      <p:sp>
        <p:nvSpPr>
          <p:cNvPr id="14" name="Arrow: Up 13">
            <a:extLst>
              <a:ext uri="{FF2B5EF4-FFF2-40B4-BE49-F238E27FC236}">
                <a16:creationId xmlns:a16="http://schemas.microsoft.com/office/drawing/2014/main" id="{EB1FBC6A-3406-47BB-AE8A-2745F43C67C0}"/>
              </a:ext>
            </a:extLst>
          </p:cNvPr>
          <p:cNvSpPr/>
          <p:nvPr/>
        </p:nvSpPr>
        <p:spPr>
          <a:xfrm>
            <a:off x="9585960" y="3718975"/>
            <a:ext cx="242596" cy="936822"/>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p:sp>
        <p:nvSpPr>
          <p:cNvPr id="15" name="TextBox 14">
            <a:extLst>
              <a:ext uri="{FF2B5EF4-FFF2-40B4-BE49-F238E27FC236}">
                <a16:creationId xmlns:a16="http://schemas.microsoft.com/office/drawing/2014/main" id="{98DD3D0A-803F-4021-84EF-5BC534E58D65}"/>
              </a:ext>
            </a:extLst>
          </p:cNvPr>
          <p:cNvSpPr txBox="1"/>
          <p:nvPr/>
        </p:nvSpPr>
        <p:spPr>
          <a:xfrm>
            <a:off x="7057231" y="4431730"/>
            <a:ext cx="1719942" cy="307777"/>
          </a:xfrm>
          <a:prstGeom prst="rect">
            <a:avLst/>
          </a:prstGeom>
          <a:noFill/>
        </p:spPr>
        <p:txBody>
          <a:bodyPr wrap="square" rtlCol="0">
            <a:spAutoFit/>
          </a:bodyPr>
          <a:lstStyle/>
          <a:p>
            <a:r>
              <a:rPr lang="en-US" sz="1400" b="1" dirty="0">
                <a:latin typeface="Century Gothic" panose="020B0502020202020204" pitchFamily="34" charset="0"/>
              </a:rPr>
              <a:t>Deviation</a:t>
            </a:r>
          </a:p>
        </p:txBody>
      </p:sp>
      <p:sp>
        <p:nvSpPr>
          <p:cNvPr id="17" name="Rectangle 16">
            <a:extLst>
              <a:ext uri="{FF2B5EF4-FFF2-40B4-BE49-F238E27FC236}">
                <a16:creationId xmlns:a16="http://schemas.microsoft.com/office/drawing/2014/main" id="{73F51CCA-8722-4EA0-8AB3-9BBC9268A3C6}"/>
              </a:ext>
            </a:extLst>
          </p:cNvPr>
          <p:cNvSpPr/>
          <p:nvPr/>
        </p:nvSpPr>
        <p:spPr>
          <a:xfrm>
            <a:off x="9023202" y="3960701"/>
            <a:ext cx="1434637" cy="471030"/>
          </a:xfrm>
          <a:prstGeom prst="rect">
            <a:avLst/>
          </a:prstGeom>
          <a:solidFill>
            <a:schemeClr val="bg1"/>
          </a:solidFill>
          <a:ln>
            <a:solidFill>
              <a:srgbClr val="ECB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02AA76-B453-4C6A-821B-7AE300354E6C}"/>
                  </a:ext>
                </a:extLst>
              </p:cNvPr>
              <p:cNvSpPr txBox="1"/>
              <p:nvPr/>
            </p:nvSpPr>
            <p:spPr>
              <a:xfrm>
                <a:off x="9098419" y="3450920"/>
                <a:ext cx="11413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dirty="0" smtClean="0">
                          <a:solidFill>
                            <a:srgbClr val="202122"/>
                          </a:solidFill>
                          <a:latin typeface="Century Gothic" panose="020B0502020202020204" pitchFamily="34" charset="0"/>
                        </a:rPr>
                        <m:t>𝜒</m:t>
                      </m:r>
                      <m:r>
                        <m:rPr>
                          <m:nor/>
                        </m:rPr>
                        <a:rPr lang="en-US" b="0" i="0" baseline="30000" dirty="0" smtClean="0">
                          <a:solidFill>
                            <a:srgbClr val="202122"/>
                          </a:solidFill>
                          <a:latin typeface="Century Gothic" panose="020B0502020202020204" pitchFamily="34" charset="0"/>
                        </a:rPr>
                        <m:t>2</m:t>
                      </m:r>
                      <m:r>
                        <m:rPr>
                          <m:nor/>
                        </m:rPr>
                        <a:rPr lang="en-US" b="0" i="0" dirty="0" smtClean="0">
                          <a:solidFill>
                            <a:srgbClr val="202122"/>
                          </a:solidFill>
                          <a:latin typeface="Century Gothic" panose="020B0502020202020204" pitchFamily="34" charset="0"/>
                        </a:rPr>
                        <m:t> </m:t>
                      </m:r>
                      <m:r>
                        <a:rPr lang="en-US" b="0" i="1" baseline="10000" dirty="0" smtClean="0">
                          <a:solidFill>
                            <a:srgbClr val="202122"/>
                          </a:solidFill>
                          <a:latin typeface="Cambria Math" panose="02040503050406030204" pitchFamily="18" charset="0"/>
                        </a:rPr>
                        <m:t>=</m:t>
                      </m:r>
                      <m:r>
                        <a:rPr lang="en-US" b="0" i="1" smtClean="0">
                          <a:latin typeface="Cambria Math" panose="02040503050406030204" pitchFamily="18" charset="0"/>
                        </a:rPr>
                        <m:t>0.554</m:t>
                      </m:r>
                    </m:oMath>
                  </m:oMathPara>
                </a14:m>
                <a:endParaRPr lang="en-US" dirty="0"/>
              </a:p>
            </p:txBody>
          </p:sp>
        </mc:Choice>
        <mc:Fallback xmlns="">
          <p:sp>
            <p:nvSpPr>
              <p:cNvPr id="5" name="TextBox 4">
                <a:extLst>
                  <a:ext uri="{FF2B5EF4-FFF2-40B4-BE49-F238E27FC236}">
                    <a16:creationId xmlns:a16="http://schemas.microsoft.com/office/drawing/2014/main" id="{C902AA76-B453-4C6A-821B-7AE300354E6C}"/>
                  </a:ext>
                </a:extLst>
              </p:cNvPr>
              <p:cNvSpPr txBox="1">
                <a:spLocks noRot="1" noChangeAspect="1" noMove="1" noResize="1" noEditPoints="1" noAdjustHandles="1" noChangeArrowheads="1" noChangeShapeType="1" noTextEdit="1"/>
              </p:cNvSpPr>
              <p:nvPr/>
            </p:nvSpPr>
            <p:spPr>
              <a:xfrm>
                <a:off x="9098419" y="3450920"/>
                <a:ext cx="1141338" cy="276999"/>
              </a:xfrm>
              <a:prstGeom prst="rect">
                <a:avLst/>
              </a:prstGeom>
              <a:blipFill>
                <a:blip r:embed="rId2"/>
                <a:stretch>
                  <a:fillRect l="-4813" r="-5348" b="-21739"/>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D9B9B01-4843-4E54-B8ED-A2BA29204923}"/>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9896" b="89844" l="5339" r="89974">
                        <a14:foregroundMark x1="7682" y1="57813" x2="18620" y2="36979"/>
                        <a14:foregroundMark x1="18620" y1="36979" x2="33594" y2="26823"/>
                        <a14:foregroundMark x1="33594" y1="26823" x2="41406" y2="25521"/>
                        <a14:foregroundMark x1="41406" y1="25521" x2="66927" y2="36719"/>
                        <a14:foregroundMark x1="66927" y1="36719" x2="72005" y2="48177"/>
                        <a14:foregroundMark x1="72005" y1="48177" x2="73568" y2="61198"/>
                        <a14:foregroundMark x1="73568" y1="61198" x2="70703" y2="75000"/>
                        <a14:foregroundMark x1="70703" y1="75000" x2="61458" y2="72135"/>
                        <a14:foregroundMark x1="61458" y1="72135" x2="57552" y2="56510"/>
                        <a14:foregroundMark x1="57552" y1="56510" x2="66667" y2="29948"/>
                        <a14:foregroundMark x1="66667" y1="29948" x2="76432" y2="21615"/>
                        <a14:foregroundMark x1="76432" y1="21615" x2="85156" y2="25000"/>
                        <a14:foregroundMark x1="85156" y1="25000" x2="85807" y2="40104"/>
                        <a14:foregroundMark x1="85807" y1="40104" x2="70313" y2="61719"/>
                        <a14:foregroundMark x1="70313" y1="61719" x2="57161" y2="66927"/>
                        <a14:foregroundMark x1="57161" y1="66927" x2="48177" y2="65625"/>
                        <a14:foregroundMark x1="48177" y1="65625" x2="41146" y2="54948"/>
                        <a14:foregroundMark x1="41146" y1="54948" x2="42969" y2="37500"/>
                        <a14:foregroundMark x1="42969" y1="37500" x2="50260" y2="45052"/>
                        <a14:foregroundMark x1="50260" y1="45052" x2="42188" y2="52604"/>
                        <a14:foregroundMark x1="42188" y1="52604" x2="33333" y2="44271"/>
                        <a14:foregroundMark x1="33333" y1="44271" x2="29688" y2="29688"/>
                        <a14:foregroundMark x1="29688" y1="29688" x2="28906" y2="43229"/>
                        <a14:foregroundMark x1="28906" y1="43229" x2="21615" y2="39323"/>
                        <a14:foregroundMark x1="21615" y1="39323" x2="21354" y2="35938"/>
                        <a14:foregroundMark x1="6901" y1="52344" x2="15885" y2="44010"/>
                        <a14:foregroundMark x1="15885" y1="44010" x2="25260" y2="43229"/>
                        <a14:foregroundMark x1="25260" y1="43229" x2="30859" y2="51042"/>
                        <a14:foregroundMark x1="30859" y1="51042" x2="24349" y2="53646"/>
                        <a14:foregroundMark x1="24349" y1="53646" x2="17448" y2="42969"/>
                        <a14:foregroundMark x1="17448" y1="42969" x2="11068" y2="38802"/>
                        <a14:foregroundMark x1="11068" y1="38802" x2="9115" y2="43750"/>
                        <a14:foregroundMark x1="7292" y1="51563" x2="8333" y2="37760"/>
                        <a14:foregroundMark x1="8333" y1="37760" x2="19141" y2="22656"/>
                        <a14:foregroundMark x1="19141" y1="22656" x2="26823" y2="19010"/>
                        <a14:foregroundMark x1="26823" y1="19010" x2="68359" y2="26823"/>
                        <a14:foregroundMark x1="68359" y1="26823" x2="77865" y2="33594"/>
                        <a14:foregroundMark x1="77865" y1="33594" x2="80859" y2="45313"/>
                        <a14:foregroundMark x1="80859" y1="45313" x2="87109" y2="49479"/>
                        <a14:foregroundMark x1="87109" y1="49479" x2="87370" y2="49479"/>
                        <a14:foregroundMark x1="87500" y1="50000" x2="77604" y2="75000"/>
                        <a14:foregroundMark x1="77604" y1="75000" x2="67578" y2="85156"/>
                        <a14:foregroundMark x1="67578" y1="85156" x2="57031" y2="85417"/>
                        <a14:foregroundMark x1="57031" y1="85417" x2="33594" y2="67448"/>
                        <a14:foregroundMark x1="33594" y1="67448" x2="28125" y2="57552"/>
                        <a14:foregroundMark x1="28125" y1="57552" x2="27734" y2="55729"/>
                        <a14:foregroundMark x1="27604" y1="56250" x2="22005" y2="64063"/>
                        <a14:foregroundMark x1="22005" y1="64063" x2="14844" y2="69271"/>
                        <a14:foregroundMark x1="14844" y1="69271" x2="12240" y2="68229"/>
                        <a14:foregroundMark x1="9766" y1="59896" x2="15495" y2="68750"/>
                        <a14:foregroundMark x1="15495" y1="68750" x2="45182" y2="76823"/>
                        <a14:foregroundMark x1="45182" y1="76823" x2="69401" y2="71875"/>
                        <a14:foregroundMark x1="69401" y1="71875" x2="72526" y2="66406"/>
                        <a14:foregroundMark x1="8464" y1="9635" x2="19401" y2="9635"/>
                        <a14:foregroundMark x1="19401" y1="9635" x2="57031" y2="9375"/>
                        <a14:foregroundMark x1="57031" y1="9375" x2="65625" y2="9375"/>
                        <a14:foregroundMark x1="65625" y1="9375" x2="76563" y2="8073"/>
                        <a14:foregroundMark x1="76563" y1="8073" x2="83594" y2="10677"/>
                        <a14:foregroundMark x1="83594" y1="10677" x2="88802" y2="25260"/>
                        <a14:foregroundMark x1="88802" y1="25260" x2="91276" y2="39583"/>
                        <a14:foregroundMark x1="91276" y1="39583" x2="89844" y2="75260"/>
                        <a14:foregroundMark x1="89844" y1="75260" x2="82422" y2="84635"/>
                        <a14:foregroundMark x1="82422" y1="84635" x2="18620" y2="84115"/>
                        <a14:foregroundMark x1="18620" y1="84115" x2="911" y2="72135"/>
                        <a14:foregroundMark x1="911" y1="72135" x2="521" y2="47917"/>
                        <a14:foregroundMark x1="521" y1="47917" x2="4948" y2="37240"/>
                        <a14:foregroundMark x1="4948" y1="37240" x2="5339" y2="24219"/>
                        <a14:foregroundMark x1="5339" y1="24219" x2="8073" y2="12500"/>
                        <a14:foregroundMark x1="8073" y1="12500" x2="8073" y2="12240"/>
                        <a14:foregroundMark x1="71224" y1="29948" x2="73698" y2="41667"/>
                        <a14:backgroundMark x1="14974" y1="53906" x2="15104" y2="59115"/>
                      </a14:backgroundRemoval>
                    </a14:imgEffect>
                  </a14:imgLayer>
                </a14:imgProps>
              </a:ext>
            </a:extLst>
          </a:blip>
          <a:srcRect l="6796" t="11348" r="6244" b="23559"/>
          <a:stretch/>
        </p:blipFill>
        <p:spPr>
          <a:xfrm>
            <a:off x="9199272" y="3960699"/>
            <a:ext cx="1258567" cy="471031"/>
          </a:xfrm>
          <a:prstGeom prst="rect">
            <a:avLst/>
          </a:prstGeom>
        </p:spPr>
      </p:pic>
      <p:sp>
        <p:nvSpPr>
          <p:cNvPr id="20" name="Arrow: Up 19">
            <a:extLst>
              <a:ext uri="{FF2B5EF4-FFF2-40B4-BE49-F238E27FC236}">
                <a16:creationId xmlns:a16="http://schemas.microsoft.com/office/drawing/2014/main" id="{69407C68-6005-4153-8929-180451EE0C3A}"/>
              </a:ext>
            </a:extLst>
          </p:cNvPr>
          <p:cNvSpPr/>
          <p:nvPr/>
        </p:nvSpPr>
        <p:spPr>
          <a:xfrm>
            <a:off x="9547790" y="2485519"/>
            <a:ext cx="242596" cy="936822"/>
          </a:xfrm>
          <a:prstGeom prst="upArrow">
            <a:avLst/>
          </a:prstGeom>
          <a:solidFill>
            <a:srgbClr val="23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53BFB9-BDE6-492C-B75B-1DB7A8FB1216}"/>
                  </a:ext>
                </a:extLst>
              </p:cNvPr>
              <p:cNvSpPr txBox="1"/>
              <p:nvPr/>
            </p:nvSpPr>
            <p:spPr>
              <a:xfrm>
                <a:off x="9790386" y="2626652"/>
                <a:ext cx="1801250" cy="400110"/>
              </a:xfrm>
              <a:prstGeom prst="rect">
                <a:avLst/>
              </a:prstGeom>
              <a:noFill/>
            </p:spPr>
            <p:txBody>
              <a:bodyPr wrap="square" rtlCol="0">
                <a:spAutoFit/>
              </a:bodyPr>
              <a:lstStyle/>
              <a:p>
                <a:r>
                  <a:rPr lang="en-US" sz="1000" dirty="0"/>
                  <a:t>Using degrees of freedom:</a:t>
                </a:r>
              </a:p>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𝑑𝑓</m:t>
                      </m:r>
                      <m:r>
                        <a:rPr lang="en-US" sz="1000" b="0" i="1" smtClean="0">
                          <a:latin typeface="Cambria Math" panose="02040503050406030204" pitchFamily="18" charset="0"/>
                        </a:rPr>
                        <m:t>=</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𝑟𝑜𝑤</m:t>
                          </m:r>
                          <m:r>
                            <a:rPr lang="en-US" sz="1000" b="0" i="1" smtClean="0">
                              <a:latin typeface="Cambria Math" panose="02040503050406030204" pitchFamily="18" charset="0"/>
                            </a:rPr>
                            <m:t>−1</m:t>
                          </m:r>
                        </m:e>
                      </m:d>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𝑐𝑜𝑙</m:t>
                          </m:r>
                          <m:r>
                            <a:rPr lang="en-US" sz="1000" b="0" i="1" smtClean="0">
                              <a:latin typeface="Cambria Math" panose="02040503050406030204" pitchFamily="18" charset="0"/>
                            </a:rPr>
                            <m:t>−1</m:t>
                          </m:r>
                        </m:e>
                      </m:d>
                      <m:r>
                        <a:rPr lang="en-US" sz="1000" b="0" i="1" smtClean="0">
                          <a:latin typeface="Cambria Math" panose="02040503050406030204" pitchFamily="18" charset="0"/>
                        </a:rPr>
                        <m:t>=2</m:t>
                      </m:r>
                    </m:oMath>
                  </m:oMathPara>
                </a14:m>
                <a:endParaRPr lang="en-US" sz="1000" dirty="0"/>
              </a:p>
            </p:txBody>
          </p:sp>
        </mc:Choice>
        <mc:Fallback xmlns="">
          <p:sp>
            <p:nvSpPr>
              <p:cNvPr id="18" name="TextBox 17">
                <a:extLst>
                  <a:ext uri="{FF2B5EF4-FFF2-40B4-BE49-F238E27FC236}">
                    <a16:creationId xmlns:a16="http://schemas.microsoft.com/office/drawing/2014/main" id="{7E53BFB9-BDE6-492C-B75B-1DB7A8FB1216}"/>
                  </a:ext>
                </a:extLst>
              </p:cNvPr>
              <p:cNvSpPr txBox="1">
                <a:spLocks noRot="1" noChangeAspect="1" noMove="1" noResize="1" noEditPoints="1" noAdjustHandles="1" noChangeArrowheads="1" noChangeShapeType="1" noTextEdit="1"/>
              </p:cNvSpPr>
              <p:nvPr/>
            </p:nvSpPr>
            <p:spPr>
              <a:xfrm>
                <a:off x="9790386" y="2626652"/>
                <a:ext cx="1801250"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30CD06-B974-4097-82D5-8C5CFC29F7B5}"/>
                  </a:ext>
                </a:extLst>
              </p:cNvPr>
              <p:cNvSpPr txBox="1"/>
              <p:nvPr/>
            </p:nvSpPr>
            <p:spPr>
              <a:xfrm>
                <a:off x="8789840" y="1674037"/>
                <a:ext cx="1758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i="1" dirty="0" smtClean="0">
                          <a:solidFill>
                            <a:srgbClr val="202122"/>
                          </a:solidFill>
                          <a:latin typeface="Century Gothic" panose="020B0502020202020204" pitchFamily="34" charset="0"/>
                        </a:rPr>
                        <m:t>P</m:t>
                      </m:r>
                      <m:r>
                        <m:rPr>
                          <m:nor/>
                        </m:rPr>
                        <a:rPr lang="en-US" b="0" i="1" dirty="0" smtClean="0">
                          <a:solidFill>
                            <a:srgbClr val="202122"/>
                          </a:solidFill>
                          <a:latin typeface="Century Gothic" panose="020B0502020202020204" pitchFamily="34" charset="0"/>
                        </a:rPr>
                        <m:t>−</m:t>
                      </m:r>
                      <m:r>
                        <m:rPr>
                          <m:nor/>
                        </m:rPr>
                        <a:rPr lang="en-US" b="0" i="1" dirty="0" smtClean="0">
                          <a:solidFill>
                            <a:srgbClr val="202122"/>
                          </a:solidFill>
                          <a:latin typeface="Century Gothic" panose="020B0502020202020204" pitchFamily="34" charset="0"/>
                        </a:rPr>
                        <m:t>value</m:t>
                      </m:r>
                      <m:r>
                        <m:rPr>
                          <m:nor/>
                        </m:rPr>
                        <a:rPr lang="en-US" b="0" i="0" dirty="0" smtClean="0">
                          <a:solidFill>
                            <a:srgbClr val="202122"/>
                          </a:solidFill>
                          <a:latin typeface="Century Gothic" panose="020B0502020202020204" pitchFamily="34" charset="0"/>
                        </a:rPr>
                        <m:t> </m:t>
                      </m:r>
                      <m:r>
                        <a:rPr lang="en-US" b="0" i="1" baseline="10000" dirty="0" smtClean="0">
                          <a:solidFill>
                            <a:srgbClr val="202122"/>
                          </a:solidFill>
                          <a:latin typeface="Cambria Math" panose="02040503050406030204" pitchFamily="18" charset="0"/>
                        </a:rPr>
                        <m:t>=</m:t>
                      </m:r>
                      <m:r>
                        <a:rPr lang="en-US" b="0" i="1" smtClean="0">
                          <a:latin typeface="Cambria Math" panose="02040503050406030204" pitchFamily="18" charset="0"/>
                        </a:rPr>
                        <m:t>0.758</m:t>
                      </m:r>
                    </m:oMath>
                  </m:oMathPara>
                </a14:m>
                <a:endParaRPr lang="en-US" dirty="0"/>
              </a:p>
            </p:txBody>
          </p:sp>
        </mc:Choice>
        <mc:Fallback xmlns="">
          <p:sp>
            <p:nvSpPr>
              <p:cNvPr id="22" name="TextBox 21">
                <a:extLst>
                  <a:ext uri="{FF2B5EF4-FFF2-40B4-BE49-F238E27FC236}">
                    <a16:creationId xmlns:a16="http://schemas.microsoft.com/office/drawing/2014/main" id="{AC30CD06-B974-4097-82D5-8C5CFC29F7B5}"/>
                  </a:ext>
                </a:extLst>
              </p:cNvPr>
              <p:cNvSpPr txBox="1">
                <a:spLocks noRot="1" noChangeAspect="1" noMove="1" noResize="1" noEditPoints="1" noAdjustHandles="1" noChangeArrowheads="1" noChangeShapeType="1" noTextEdit="1"/>
              </p:cNvSpPr>
              <p:nvPr/>
            </p:nvSpPr>
            <p:spPr>
              <a:xfrm>
                <a:off x="8789840" y="1674037"/>
                <a:ext cx="1758495" cy="276999"/>
              </a:xfrm>
              <a:prstGeom prst="rect">
                <a:avLst/>
              </a:prstGeom>
              <a:blipFill>
                <a:blip r:embed="rId6"/>
                <a:stretch>
                  <a:fillRect l="-2778" t="-2222" r="-3472" b="-8889"/>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D2330364-FADF-46ED-B632-22B6885DF614}"/>
              </a:ext>
            </a:extLst>
          </p:cNvPr>
          <p:cNvSpPr txBox="1"/>
          <p:nvPr/>
        </p:nvSpPr>
        <p:spPr>
          <a:xfrm>
            <a:off x="6948035" y="1921198"/>
            <a:ext cx="5199510" cy="553998"/>
          </a:xfrm>
          <a:prstGeom prst="rect">
            <a:avLst/>
          </a:prstGeom>
          <a:noFill/>
        </p:spPr>
        <p:txBody>
          <a:bodyPr wrap="square" rtlCol="0">
            <a:spAutoFit/>
          </a:bodyPr>
          <a:lstStyle/>
          <a:p>
            <a:pPr algn="ctr"/>
            <a:r>
              <a:rPr lang="en-US" sz="1000" dirty="0">
                <a:latin typeface="Century Gothic" panose="020B0502020202020204" pitchFamily="34" charset="0"/>
              </a:rPr>
              <a:t>P-value &gt; 0.05 :. Null hypothesis accepted</a:t>
            </a:r>
          </a:p>
          <a:p>
            <a:pPr algn="ctr"/>
            <a:r>
              <a:rPr lang="en-US" sz="1000" dirty="0">
                <a:latin typeface="Century Gothic" panose="020B0502020202020204" pitchFamily="34" charset="0"/>
              </a:rPr>
              <a:t>No significant relationship observed between age and Justified Value for this specific question within the Pakistan, Female demographic</a:t>
            </a:r>
          </a:p>
        </p:txBody>
      </p:sp>
    </p:spTree>
    <p:extLst>
      <p:ext uri="{BB962C8B-B14F-4D97-AF65-F5344CB8AC3E}">
        <p14:creationId xmlns:p14="http://schemas.microsoft.com/office/powerpoint/2010/main" val="145866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Statistical Measurement</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3C10D8-B13C-4D4C-8FE4-BC9353A24385}"/>
              </a:ext>
            </a:extLst>
          </p:cNvPr>
          <p:cNvSpPr txBox="1"/>
          <p:nvPr/>
        </p:nvSpPr>
        <p:spPr>
          <a:xfrm>
            <a:off x="370114" y="1302484"/>
            <a:ext cx="11257064" cy="4278094"/>
          </a:xfrm>
          <a:prstGeom prst="rect">
            <a:avLst/>
          </a:prstGeom>
          <a:noFill/>
        </p:spPr>
        <p:txBody>
          <a:bodyPr wrap="square" rtlCol="0">
            <a:spAutoFit/>
          </a:bodyPr>
          <a:lstStyle/>
          <a:p>
            <a:r>
              <a:rPr lang="en-US" sz="1600" dirty="0">
                <a:latin typeface="Century Gothic" panose="020B0502020202020204" pitchFamily="34" charset="0"/>
              </a:rPr>
              <a:t>The test is repeated for all demographics across each country and gender</a:t>
            </a:r>
          </a:p>
          <a:p>
            <a:endParaRPr lang="en-US" sz="1600" dirty="0">
              <a:latin typeface="Century Gothic" panose="020B0502020202020204" pitchFamily="34" charset="0"/>
            </a:endParaRPr>
          </a:p>
          <a:p>
            <a:r>
              <a:rPr lang="en-US" sz="1600" dirty="0">
                <a:latin typeface="Century Gothic" panose="020B0502020202020204" pitchFamily="34" charset="0"/>
              </a:rPr>
              <a:t>Results of all the questions across a particular demographic within a country and gender are displayed as consolidated values in the following ways:</a:t>
            </a:r>
          </a:p>
          <a:p>
            <a:pPr marL="342900" indent="-342900">
              <a:buAutoNum type="arabicPeriod"/>
            </a:pPr>
            <a:r>
              <a:rPr lang="en-US" sz="1600" b="1" dirty="0">
                <a:latin typeface="Century Gothic" panose="020B0502020202020204" pitchFamily="34" charset="0"/>
              </a:rPr>
              <a:t>Individual P value </a:t>
            </a:r>
            <a:r>
              <a:rPr lang="en-US" sz="1600" dirty="0">
                <a:latin typeface="Century Gothic" panose="020B0502020202020204" pitchFamily="34" charset="0"/>
              </a:rPr>
              <a:t>of chosen Demographic group (e.g. age)against Justified “for any specific reason”</a:t>
            </a:r>
          </a:p>
          <a:p>
            <a:pPr marL="342900" indent="-342900">
              <a:buAutoNum type="arabicPeriod"/>
            </a:pPr>
            <a:r>
              <a:rPr lang="en-US" sz="1600" b="1" dirty="0">
                <a:latin typeface="Century Gothic" panose="020B0502020202020204" pitchFamily="34" charset="0"/>
              </a:rPr>
              <a:t>Average P value </a:t>
            </a:r>
            <a:r>
              <a:rPr lang="en-US" sz="1600" dirty="0">
                <a:latin typeface="Century Gothic" panose="020B0502020202020204" pitchFamily="34" charset="0"/>
              </a:rPr>
              <a:t>of chosen Demographic group against all 6 questions</a:t>
            </a:r>
          </a:p>
          <a:p>
            <a:pPr marL="342900" indent="-342900">
              <a:buAutoNum type="arabicPeriod"/>
            </a:pPr>
            <a:r>
              <a:rPr lang="en-US" sz="1600" b="1" dirty="0">
                <a:latin typeface="Century Gothic" panose="020B0502020202020204" pitchFamily="34" charset="0"/>
              </a:rPr>
              <a:t>Significance ratio: </a:t>
            </a:r>
            <a:r>
              <a:rPr lang="en-US" sz="1600" dirty="0">
                <a:latin typeface="Century Gothic" panose="020B0502020202020204" pitchFamily="34" charset="0"/>
              </a:rPr>
              <a:t>( num of questions with significant p values/ total questions) within chosen demographic group, country and gender</a:t>
            </a:r>
          </a:p>
          <a:p>
            <a:pPr marL="342900" indent="-342900">
              <a:buAutoNum type="arabicPeriod"/>
            </a:pPr>
            <a:endParaRPr lang="en-US" sz="1600" dirty="0">
              <a:latin typeface="Century Gothic" panose="020B0502020202020204" pitchFamily="34" charset="0"/>
            </a:endParaRPr>
          </a:p>
          <a:p>
            <a:r>
              <a:rPr lang="en-US" sz="1600" dirty="0">
                <a:latin typeface="Century Gothic" panose="020B0502020202020204" pitchFamily="34" charset="0"/>
              </a:rPr>
              <a:t>Note:</a:t>
            </a:r>
          </a:p>
          <a:p>
            <a:r>
              <a:rPr lang="en-US" sz="1600" dirty="0">
                <a:latin typeface="Century Gothic" panose="020B0502020202020204" pitchFamily="34" charset="0"/>
              </a:rPr>
              <a:t>Average P value is not a reliable measures because a few cases with very high p value can dampen the effect of multiple cases with low p value </a:t>
            </a:r>
          </a:p>
          <a:p>
            <a:endParaRPr lang="en-US" sz="1600" dirty="0">
              <a:latin typeface="Century Gothic" panose="020B0502020202020204" pitchFamily="34" charset="0"/>
            </a:endParaRPr>
          </a:p>
          <a:p>
            <a:endParaRPr lang="en-US" sz="1600" dirty="0">
              <a:latin typeface="Century Gothic" panose="020B0502020202020204" pitchFamily="34" charset="0"/>
            </a:endParaRPr>
          </a:p>
          <a:p>
            <a:pPr marL="342900" indent="-342900">
              <a:buAutoNum type="arabicPeriod"/>
            </a:pPr>
            <a:endParaRPr lang="en-US" sz="1600" dirty="0">
              <a:latin typeface="Century Gothic" panose="020B0502020202020204" pitchFamily="34" charset="0"/>
            </a:endParaRPr>
          </a:p>
          <a:p>
            <a:endParaRPr lang="en-US" sz="1600" dirty="0">
              <a:latin typeface="Century Gothic" panose="020B0502020202020204" pitchFamily="34" charset="0"/>
            </a:endParaRPr>
          </a:p>
          <a:p>
            <a:endParaRPr lang="en-US" sz="1600" dirty="0">
              <a:latin typeface="Century Gothic" panose="020B0502020202020204" pitchFamily="34" charset="0"/>
            </a:endParaRPr>
          </a:p>
        </p:txBody>
      </p:sp>
    </p:spTree>
    <p:extLst>
      <p:ext uri="{BB962C8B-B14F-4D97-AF65-F5344CB8AC3E}">
        <p14:creationId xmlns:p14="http://schemas.microsoft.com/office/powerpoint/2010/main" val="10620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Result Summary</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3C10D8-B13C-4D4C-8FE4-BC9353A24385}"/>
              </a:ext>
            </a:extLst>
          </p:cNvPr>
          <p:cNvSpPr txBox="1"/>
          <p:nvPr/>
        </p:nvSpPr>
        <p:spPr>
          <a:xfrm>
            <a:off x="10076478" y="1585045"/>
            <a:ext cx="1945929" cy="1419171"/>
          </a:xfrm>
          <a:prstGeom prst="rect">
            <a:avLst/>
          </a:prstGeom>
          <a:noFill/>
        </p:spPr>
        <p:txBody>
          <a:bodyPr wrap="square" rtlCol="0">
            <a:spAutoFit/>
          </a:bodyPr>
          <a:lstStyle/>
          <a:p>
            <a:pPr>
              <a:lnSpc>
                <a:spcPts val="1500"/>
              </a:lnSpc>
            </a:pPr>
            <a:r>
              <a:rPr lang="en-US" sz="1000" b="1" dirty="0">
                <a:latin typeface="Century Gothic" panose="020B0502020202020204" pitchFamily="34" charset="0"/>
              </a:rPr>
              <a:t>WORLD WIDE – </a:t>
            </a:r>
          </a:p>
          <a:p>
            <a:pPr>
              <a:lnSpc>
                <a:spcPts val="1500"/>
              </a:lnSpc>
            </a:pPr>
            <a:r>
              <a:rPr lang="en-US" sz="1000" dirty="0">
                <a:latin typeface="Century Gothic" panose="020B0502020202020204" pitchFamily="34" charset="0"/>
              </a:rPr>
              <a:t>Number of Countries in which each Demographic showed a significant relationship with Justification of Domestic Violence </a:t>
            </a:r>
          </a:p>
          <a:p>
            <a:pPr>
              <a:lnSpc>
                <a:spcPts val="1500"/>
              </a:lnSpc>
            </a:pPr>
            <a:endParaRPr lang="en-US" sz="1000" dirty="0">
              <a:latin typeface="Century Gothic" panose="020B0502020202020204" pitchFamily="34" charset="0"/>
            </a:endParaRPr>
          </a:p>
        </p:txBody>
      </p:sp>
      <p:graphicFrame>
        <p:nvGraphicFramePr>
          <p:cNvPr id="5" name="Table 4">
            <a:extLst>
              <a:ext uri="{FF2B5EF4-FFF2-40B4-BE49-F238E27FC236}">
                <a16:creationId xmlns:a16="http://schemas.microsoft.com/office/drawing/2014/main" id="{632E726C-B851-4788-BE1F-8E2B513D7BA1}"/>
              </a:ext>
            </a:extLst>
          </p:cNvPr>
          <p:cNvGraphicFramePr>
            <a:graphicFrameLocks noGrp="1"/>
          </p:cNvGraphicFramePr>
          <p:nvPr/>
        </p:nvGraphicFramePr>
        <p:xfrm>
          <a:off x="490436" y="1585045"/>
          <a:ext cx="9537989" cy="1424673"/>
        </p:xfrm>
        <a:graphic>
          <a:graphicData uri="http://schemas.openxmlformats.org/drawingml/2006/table">
            <a:tbl>
              <a:tblPr/>
              <a:tblGrid>
                <a:gridCol w="1371600">
                  <a:extLst>
                    <a:ext uri="{9D8B030D-6E8A-4147-A177-3AD203B41FA5}">
                      <a16:colId xmlns:a16="http://schemas.microsoft.com/office/drawing/2014/main" val="4231442075"/>
                    </a:ext>
                  </a:extLst>
                </a:gridCol>
                <a:gridCol w="1097280">
                  <a:extLst>
                    <a:ext uri="{9D8B030D-6E8A-4147-A177-3AD203B41FA5}">
                      <a16:colId xmlns:a16="http://schemas.microsoft.com/office/drawing/2014/main" val="1712659806"/>
                    </a:ext>
                  </a:extLst>
                </a:gridCol>
                <a:gridCol w="1097280">
                  <a:extLst>
                    <a:ext uri="{9D8B030D-6E8A-4147-A177-3AD203B41FA5}">
                      <a16:colId xmlns:a16="http://schemas.microsoft.com/office/drawing/2014/main" val="3256302947"/>
                    </a:ext>
                  </a:extLst>
                </a:gridCol>
                <a:gridCol w="457200">
                  <a:extLst>
                    <a:ext uri="{9D8B030D-6E8A-4147-A177-3AD203B41FA5}">
                      <a16:colId xmlns:a16="http://schemas.microsoft.com/office/drawing/2014/main" val="81291194"/>
                    </a:ext>
                  </a:extLst>
                </a:gridCol>
                <a:gridCol w="117283">
                  <a:extLst>
                    <a:ext uri="{9D8B030D-6E8A-4147-A177-3AD203B41FA5}">
                      <a16:colId xmlns:a16="http://schemas.microsoft.com/office/drawing/2014/main" val="4158963888"/>
                    </a:ext>
                  </a:extLst>
                </a:gridCol>
                <a:gridCol w="1097280">
                  <a:extLst>
                    <a:ext uri="{9D8B030D-6E8A-4147-A177-3AD203B41FA5}">
                      <a16:colId xmlns:a16="http://schemas.microsoft.com/office/drawing/2014/main" val="2498213735"/>
                    </a:ext>
                  </a:extLst>
                </a:gridCol>
                <a:gridCol w="1097280">
                  <a:extLst>
                    <a:ext uri="{9D8B030D-6E8A-4147-A177-3AD203B41FA5}">
                      <a16:colId xmlns:a16="http://schemas.microsoft.com/office/drawing/2014/main" val="2571573041"/>
                    </a:ext>
                  </a:extLst>
                </a:gridCol>
                <a:gridCol w="457200">
                  <a:extLst>
                    <a:ext uri="{9D8B030D-6E8A-4147-A177-3AD203B41FA5}">
                      <a16:colId xmlns:a16="http://schemas.microsoft.com/office/drawing/2014/main" val="247272211"/>
                    </a:ext>
                  </a:extLst>
                </a:gridCol>
                <a:gridCol w="93826">
                  <a:extLst>
                    <a:ext uri="{9D8B030D-6E8A-4147-A177-3AD203B41FA5}">
                      <a16:colId xmlns:a16="http://schemas.microsoft.com/office/drawing/2014/main" val="4104155198"/>
                    </a:ext>
                  </a:extLst>
                </a:gridCol>
                <a:gridCol w="1097280">
                  <a:extLst>
                    <a:ext uri="{9D8B030D-6E8A-4147-A177-3AD203B41FA5}">
                      <a16:colId xmlns:a16="http://schemas.microsoft.com/office/drawing/2014/main" val="3022193648"/>
                    </a:ext>
                  </a:extLst>
                </a:gridCol>
                <a:gridCol w="1097280">
                  <a:extLst>
                    <a:ext uri="{9D8B030D-6E8A-4147-A177-3AD203B41FA5}">
                      <a16:colId xmlns:a16="http://schemas.microsoft.com/office/drawing/2014/main" val="875767077"/>
                    </a:ext>
                  </a:extLst>
                </a:gridCol>
                <a:gridCol w="457200">
                  <a:extLst>
                    <a:ext uri="{9D8B030D-6E8A-4147-A177-3AD203B41FA5}">
                      <a16:colId xmlns:a16="http://schemas.microsoft.com/office/drawing/2014/main" val="3867719585"/>
                    </a:ext>
                  </a:extLst>
                </a:gridCol>
              </a:tblGrid>
              <a:tr h="265347">
                <a:tc>
                  <a:txBody>
                    <a:bodyPr/>
                    <a:lstStyle/>
                    <a:p>
                      <a:pPr algn="l" fontAlgn="t"/>
                      <a:endParaRPr lang="en-US" sz="900" b="0" i="0" u="none" strike="noStrike" dirty="0">
                        <a:solidFill>
                          <a:srgbClr val="000000"/>
                        </a:solidFill>
                        <a:effectLst/>
                        <a:latin typeface="Calibri" panose="020F0502020204030204" pitchFamily="34" charset="0"/>
                      </a:endParaRPr>
                    </a:p>
                  </a:txBody>
                  <a:tcPr marL="5897" marR="5897" marT="5897" marB="0">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p value &gt; 0.05 between the demographic and "justified"  for "at least one specific reason"</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average p value &gt; 0.05 between the demographic and "justified"  for all questions</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p value &gt; 0.05 for majority of the questions,</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i.e. significance ratio&gt;50% </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103769"/>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1117593308"/>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err="1">
                          <a:solidFill>
                            <a:srgbClr val="000000"/>
                          </a:solidFill>
                          <a:effectLst/>
                          <a:latin typeface="Calibri" panose="020F0502020204030204" pitchFamily="34" charset="0"/>
                        </a:rPr>
                        <a:t>Overalll</a:t>
                      </a:r>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err="1">
                          <a:solidFill>
                            <a:srgbClr val="000000"/>
                          </a:solidFill>
                          <a:effectLst/>
                          <a:latin typeface="Calibri" panose="020F0502020204030204" pitchFamily="34" charset="0"/>
                        </a:rPr>
                        <a:t>Overalll</a:t>
                      </a:r>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err="1">
                          <a:solidFill>
                            <a:srgbClr val="000000"/>
                          </a:solidFill>
                          <a:effectLst/>
                          <a:latin typeface="Calibri" panose="020F0502020204030204" pitchFamily="34" charset="0"/>
                        </a:rPr>
                        <a:t>Overalll</a:t>
                      </a:r>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extLst>
                  <a:ext uri="{0D108BD9-81ED-4DB2-BD59-A6C34878D82A}">
                    <a16:rowId xmlns:a16="http://schemas.microsoft.com/office/drawing/2014/main" val="552859629"/>
                  </a:ext>
                </a:extLst>
              </a:tr>
              <a:tr h="141518">
                <a:tc>
                  <a:txBody>
                    <a:bodyPr/>
                    <a:lstStyle/>
                    <a:p>
                      <a:pPr algn="l" fontAlgn="b"/>
                      <a:r>
                        <a:rPr lang="en-US" sz="900" b="0" i="0" u="none" strike="noStrike" dirty="0">
                          <a:solidFill>
                            <a:srgbClr val="000000"/>
                          </a:solidFill>
                          <a:effectLst/>
                          <a:latin typeface="Calibri" panose="020F0502020204030204" pitchFamily="34" charset="0"/>
                        </a:rPr>
                        <a:t>Education</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dirty="0">
                          <a:solidFill>
                            <a:srgbClr val="000000"/>
                          </a:solidFill>
                          <a:effectLst/>
                          <a:latin typeface="Calibri" panose="020F0502020204030204" pitchFamily="34" charset="0"/>
                        </a:rPr>
                        <a:t>43</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54</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97</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45</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65</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29</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49</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78</a:t>
                      </a:r>
                    </a:p>
                  </a:txBody>
                  <a:tcPr marL="5897" marR="5897" marT="5897" marB="0" anchor="b">
                    <a:lnL>
                      <a:noFill/>
                    </a:lnL>
                    <a:lnR>
                      <a:noFill/>
                    </a:lnR>
                    <a:lnT>
                      <a:noFill/>
                    </a:lnT>
                    <a:lnB>
                      <a:noFill/>
                    </a:lnB>
                  </a:tcPr>
                </a:tc>
                <a:extLst>
                  <a:ext uri="{0D108BD9-81ED-4DB2-BD59-A6C34878D82A}">
                    <a16:rowId xmlns:a16="http://schemas.microsoft.com/office/drawing/2014/main" val="325165546"/>
                  </a:ext>
                </a:extLst>
              </a:tr>
              <a:tr h="141518">
                <a:tc>
                  <a:txBody>
                    <a:bodyPr/>
                    <a:lstStyle/>
                    <a:p>
                      <a:pPr algn="l" fontAlgn="b"/>
                      <a:r>
                        <a:rPr lang="en-US" sz="900" b="0" i="0" u="none" strike="noStrike" dirty="0">
                          <a:solidFill>
                            <a:srgbClr val="000000"/>
                          </a:solidFill>
                          <a:effectLst/>
                          <a:latin typeface="Calibri" panose="020F0502020204030204" pitchFamily="34" charset="0"/>
                        </a:rPr>
                        <a:t>Residence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12</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40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4</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22</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14</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32</a:t>
                      </a:r>
                    </a:p>
                  </a:txBody>
                  <a:tcPr marL="5897" marR="5897" marT="5897" marB="0" anchor="b">
                    <a:lnL>
                      <a:noFill/>
                    </a:lnL>
                    <a:lnR>
                      <a:noFill/>
                    </a:lnR>
                    <a:lnT>
                      <a:noFill/>
                    </a:lnT>
                    <a:lnB>
                      <a:noFill/>
                    </a:lnB>
                  </a:tcPr>
                </a:tc>
                <a:extLst>
                  <a:ext uri="{0D108BD9-81ED-4DB2-BD59-A6C34878D82A}">
                    <a16:rowId xmlns:a16="http://schemas.microsoft.com/office/drawing/2014/main" val="2809815820"/>
                  </a:ext>
                </a:extLst>
              </a:tr>
              <a:tr h="141518">
                <a:tc>
                  <a:txBody>
                    <a:bodyPr/>
                    <a:lstStyle/>
                    <a:p>
                      <a:pPr algn="l" fontAlgn="b"/>
                      <a:r>
                        <a:rPr lang="en-US" sz="900" b="0" i="0" u="none" strike="noStrike">
                          <a:solidFill>
                            <a:srgbClr val="000000"/>
                          </a:solidFill>
                          <a:effectLst/>
                          <a:latin typeface="Calibri" panose="020F0502020204030204" pitchFamily="34" charset="0"/>
                        </a:rPr>
                        <a:t>Employment</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15</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17</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32</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6</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16</a:t>
                      </a:r>
                    </a:p>
                  </a:txBody>
                  <a:tcPr marL="5897" marR="5897" marT="5897" marB="0" anchor="b">
                    <a:lnL>
                      <a:noFill/>
                    </a:lnL>
                    <a:lnR>
                      <a:noFill/>
                    </a:lnR>
                    <a:lnT>
                      <a:noFill/>
                    </a:lnT>
                    <a:lnB>
                      <a:noFill/>
                    </a:lnB>
                  </a:tcPr>
                </a:tc>
                <a:extLst>
                  <a:ext uri="{0D108BD9-81ED-4DB2-BD59-A6C34878D82A}">
                    <a16:rowId xmlns:a16="http://schemas.microsoft.com/office/drawing/2014/main" val="1334345142"/>
                  </a:ext>
                </a:extLst>
              </a:tr>
              <a:tr h="141518">
                <a:tc>
                  <a:txBody>
                    <a:bodyPr/>
                    <a:lstStyle/>
                    <a:p>
                      <a:pPr algn="l" fontAlgn="b"/>
                      <a:r>
                        <a:rPr lang="en-US" sz="900" b="0" i="0" u="none" strike="noStrike" dirty="0">
                          <a:solidFill>
                            <a:srgbClr val="000000"/>
                          </a:solidFill>
                          <a:effectLst/>
                          <a:latin typeface="Calibri" panose="020F0502020204030204" pitchFamily="34" charset="0"/>
                        </a:rPr>
                        <a:t>Marital Status</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12</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6</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18</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5</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8</a:t>
                      </a:r>
                    </a:p>
                  </a:txBody>
                  <a:tcPr marL="5897" marR="5897" marT="5897" marB="0" anchor="b">
                    <a:lnL>
                      <a:noFill/>
                    </a:lnL>
                    <a:lnR>
                      <a:noFill/>
                    </a:lnR>
                    <a:lnT>
                      <a:noFill/>
                    </a:lnT>
                    <a:lnB>
                      <a:noFill/>
                    </a:lnB>
                  </a:tcPr>
                </a:tc>
                <a:extLst>
                  <a:ext uri="{0D108BD9-81ED-4DB2-BD59-A6C34878D82A}">
                    <a16:rowId xmlns:a16="http://schemas.microsoft.com/office/drawing/2014/main" val="3164563855"/>
                  </a:ext>
                </a:extLst>
              </a:tr>
              <a:tr h="0">
                <a:tc>
                  <a:txBody>
                    <a:bodyPr/>
                    <a:lstStyle/>
                    <a:p>
                      <a:pPr algn="l" fontAlgn="b"/>
                      <a:r>
                        <a:rPr lang="en-US" sz="900" b="0" i="0" u="none" strike="noStrike">
                          <a:solidFill>
                            <a:srgbClr val="000000"/>
                          </a:solidFill>
                          <a:effectLst/>
                          <a:latin typeface="Calibri" panose="020F0502020204030204" pitchFamily="34" charset="0"/>
                        </a:rPr>
                        <a:t>Age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extLst>
                  <a:ext uri="{0D108BD9-81ED-4DB2-BD59-A6C34878D82A}">
                    <a16:rowId xmlns:a16="http://schemas.microsoft.com/office/drawing/2014/main" val="124670708"/>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385224444"/>
                  </a:ext>
                </a:extLst>
              </a:tr>
            </a:tbl>
          </a:graphicData>
        </a:graphic>
      </p:graphicFrame>
      <p:graphicFrame>
        <p:nvGraphicFramePr>
          <p:cNvPr id="9" name="Table 8">
            <a:extLst>
              <a:ext uri="{FF2B5EF4-FFF2-40B4-BE49-F238E27FC236}">
                <a16:creationId xmlns:a16="http://schemas.microsoft.com/office/drawing/2014/main" id="{3A24B170-189C-4134-AD5E-CD0FDF7FB288}"/>
              </a:ext>
            </a:extLst>
          </p:cNvPr>
          <p:cNvGraphicFramePr>
            <a:graphicFrameLocks noGrp="1"/>
          </p:cNvGraphicFramePr>
          <p:nvPr/>
        </p:nvGraphicFramePr>
        <p:xfrm>
          <a:off x="490436" y="3256954"/>
          <a:ext cx="9564624" cy="1607553"/>
        </p:xfrm>
        <a:graphic>
          <a:graphicData uri="http://schemas.openxmlformats.org/drawingml/2006/table">
            <a:tbl>
              <a:tblPr/>
              <a:tblGrid>
                <a:gridCol w="1371600">
                  <a:extLst>
                    <a:ext uri="{9D8B030D-6E8A-4147-A177-3AD203B41FA5}">
                      <a16:colId xmlns:a16="http://schemas.microsoft.com/office/drawing/2014/main" val="236934278"/>
                    </a:ext>
                  </a:extLst>
                </a:gridCol>
                <a:gridCol w="1097280">
                  <a:extLst>
                    <a:ext uri="{9D8B030D-6E8A-4147-A177-3AD203B41FA5}">
                      <a16:colId xmlns:a16="http://schemas.microsoft.com/office/drawing/2014/main" val="837613921"/>
                    </a:ext>
                  </a:extLst>
                </a:gridCol>
                <a:gridCol w="1097280">
                  <a:extLst>
                    <a:ext uri="{9D8B030D-6E8A-4147-A177-3AD203B41FA5}">
                      <a16:colId xmlns:a16="http://schemas.microsoft.com/office/drawing/2014/main" val="149854305"/>
                    </a:ext>
                  </a:extLst>
                </a:gridCol>
                <a:gridCol w="457200">
                  <a:extLst>
                    <a:ext uri="{9D8B030D-6E8A-4147-A177-3AD203B41FA5}">
                      <a16:colId xmlns:a16="http://schemas.microsoft.com/office/drawing/2014/main" val="298994026"/>
                    </a:ext>
                  </a:extLst>
                </a:gridCol>
                <a:gridCol w="118872">
                  <a:extLst>
                    <a:ext uri="{9D8B030D-6E8A-4147-A177-3AD203B41FA5}">
                      <a16:colId xmlns:a16="http://schemas.microsoft.com/office/drawing/2014/main" val="3118752940"/>
                    </a:ext>
                  </a:extLst>
                </a:gridCol>
                <a:gridCol w="1097280">
                  <a:extLst>
                    <a:ext uri="{9D8B030D-6E8A-4147-A177-3AD203B41FA5}">
                      <a16:colId xmlns:a16="http://schemas.microsoft.com/office/drawing/2014/main" val="1877708679"/>
                    </a:ext>
                  </a:extLst>
                </a:gridCol>
                <a:gridCol w="1097280">
                  <a:extLst>
                    <a:ext uri="{9D8B030D-6E8A-4147-A177-3AD203B41FA5}">
                      <a16:colId xmlns:a16="http://schemas.microsoft.com/office/drawing/2014/main" val="2372961801"/>
                    </a:ext>
                  </a:extLst>
                </a:gridCol>
                <a:gridCol w="457200">
                  <a:extLst>
                    <a:ext uri="{9D8B030D-6E8A-4147-A177-3AD203B41FA5}">
                      <a16:colId xmlns:a16="http://schemas.microsoft.com/office/drawing/2014/main" val="3176781114"/>
                    </a:ext>
                  </a:extLst>
                </a:gridCol>
                <a:gridCol w="118872">
                  <a:extLst>
                    <a:ext uri="{9D8B030D-6E8A-4147-A177-3AD203B41FA5}">
                      <a16:colId xmlns:a16="http://schemas.microsoft.com/office/drawing/2014/main" val="1903340864"/>
                    </a:ext>
                  </a:extLst>
                </a:gridCol>
                <a:gridCol w="1097280">
                  <a:extLst>
                    <a:ext uri="{9D8B030D-6E8A-4147-A177-3AD203B41FA5}">
                      <a16:colId xmlns:a16="http://schemas.microsoft.com/office/drawing/2014/main" val="662815050"/>
                    </a:ext>
                  </a:extLst>
                </a:gridCol>
                <a:gridCol w="1097280">
                  <a:extLst>
                    <a:ext uri="{9D8B030D-6E8A-4147-A177-3AD203B41FA5}">
                      <a16:colId xmlns:a16="http://schemas.microsoft.com/office/drawing/2014/main" val="2712435336"/>
                    </a:ext>
                  </a:extLst>
                </a:gridCol>
                <a:gridCol w="457200">
                  <a:extLst>
                    <a:ext uri="{9D8B030D-6E8A-4147-A177-3AD203B41FA5}">
                      <a16:colId xmlns:a16="http://schemas.microsoft.com/office/drawing/2014/main" val="97525138"/>
                    </a:ext>
                  </a:extLst>
                </a:gridCol>
              </a:tblGrid>
              <a:tr h="182880">
                <a:tc gridSpan="10">
                  <a:txBody>
                    <a:bodyPr/>
                    <a:lstStyle/>
                    <a:p>
                      <a:pPr algn="l" fontAlgn="b"/>
                      <a:r>
                        <a:rPr lang="en-US" sz="900" b="0" i="0" u="none" strike="noStrike" dirty="0">
                          <a:solidFill>
                            <a:srgbClr val="000000"/>
                          </a:solidFill>
                          <a:effectLst/>
                          <a:latin typeface="Calibri" panose="020F0502020204030204" pitchFamily="34" charset="0"/>
                        </a:rPr>
                        <a:t>Countries within South Asia: Bangladesh, Bhutan, India, Maldives, Nepal, Pakistan, </a:t>
                      </a:r>
                      <a:r>
                        <a:rPr lang="en-US" sz="900" b="0" i="0" u="none" strike="noStrike" dirty="0" err="1">
                          <a:solidFill>
                            <a:srgbClr val="000000"/>
                          </a:solidFill>
                          <a:effectLst/>
                          <a:latin typeface="Calibri" panose="020F0502020204030204" pitchFamily="34" charset="0"/>
                        </a:rPr>
                        <a:t>Srilanka</a:t>
                      </a:r>
                      <a:r>
                        <a:rPr lang="en-US" sz="900" b="0" i="0" u="none" strike="noStrike" dirty="0">
                          <a:solidFill>
                            <a:srgbClr val="000000"/>
                          </a:solidFill>
                          <a:effectLst/>
                          <a:latin typeface="Calibri" panose="020F0502020204030204" pitchFamily="34" charset="0"/>
                        </a:rPr>
                        <a:t>. Note: Bhutan and Sri Lanka are not present within the given data set</a:t>
                      </a:r>
                    </a:p>
                  </a:txBody>
                  <a:tcPr marL="5897" marR="5897" marT="5897" marB="0" anchor="b">
                    <a:lnL>
                      <a:noFill/>
                    </a:lnL>
                    <a:lnR>
                      <a:noFill/>
                    </a:lnR>
                    <a:lnT>
                      <a:noFill/>
                    </a:lnT>
                    <a:lnB>
                      <a:noFill/>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hMerge="1">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hMerge="1">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 </a:t>
                      </a:r>
                    </a:p>
                  </a:txBody>
                  <a:tcPr marL="5897" marR="5897" marT="5897" marB="0" anchor="b">
                    <a:lnL>
                      <a:noFill/>
                    </a:lnL>
                    <a:lnR>
                      <a:noFill/>
                    </a:lnR>
                    <a:lnT>
                      <a:noFill/>
                    </a:lnT>
                    <a:lnB>
                      <a:noFill/>
                    </a:lnB>
                    <a:solidFill>
                      <a:srgbClr val="FFF2CC"/>
                    </a:solidFill>
                  </a:tcPr>
                </a:tc>
                <a:extLst>
                  <a:ext uri="{0D108BD9-81ED-4DB2-BD59-A6C34878D82A}">
                    <a16:rowId xmlns:a16="http://schemas.microsoft.com/office/drawing/2014/main" val="678886589"/>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1329399551"/>
                  </a:ext>
                </a:extLst>
              </a:tr>
              <a:tr h="265347">
                <a:tc>
                  <a:txBody>
                    <a:bodyPr/>
                    <a:lstStyle/>
                    <a:p>
                      <a:pPr algn="l" fontAlgn="t"/>
                      <a:endParaRPr lang="en-US" sz="900" b="0" i="0" u="none" strike="noStrike" dirty="0">
                        <a:solidFill>
                          <a:srgbClr val="000000"/>
                        </a:solidFill>
                        <a:effectLst/>
                        <a:latin typeface="Calibri" panose="020F0502020204030204" pitchFamily="34" charset="0"/>
                      </a:endParaRPr>
                    </a:p>
                  </a:txBody>
                  <a:tcPr marL="5897" marR="5897" marT="5897" marB="0">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p value &gt; 0.05 between the demographic and "justified"  for "at least one specific reason"</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dirty="0">
                          <a:solidFill>
                            <a:srgbClr val="000000"/>
                          </a:solidFill>
                          <a:effectLst/>
                          <a:latin typeface="Calibri" panose="020F0502020204030204" pitchFamily="34" charset="0"/>
                        </a:rPr>
                        <a:t>average p value &gt; 0.05 between the demographic and "justified"  for all questions</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dirty="0">
                          <a:solidFill>
                            <a:srgbClr val="000000"/>
                          </a:solidFill>
                          <a:effectLst/>
                          <a:latin typeface="Calibri" panose="020F0502020204030204" pitchFamily="34" charset="0"/>
                        </a:rPr>
                        <a:t>p value &gt; 0.05 for majority of the questions,</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i.e. significance ratio&gt;50% </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4619553"/>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00420749"/>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Overalll</a:t>
                      </a: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err="1">
                          <a:solidFill>
                            <a:srgbClr val="000000"/>
                          </a:solidFill>
                          <a:effectLst/>
                          <a:latin typeface="Calibri" panose="020F0502020204030204" pitchFamily="34" charset="0"/>
                        </a:rPr>
                        <a:t>Overalll</a:t>
                      </a:r>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Overalll</a:t>
                      </a:r>
                    </a:p>
                  </a:txBody>
                  <a:tcPr marL="5897" marR="5897" marT="5897" marB="0" anchor="b">
                    <a:lnL>
                      <a:noFill/>
                    </a:lnL>
                    <a:lnR>
                      <a:noFill/>
                    </a:lnR>
                    <a:lnT>
                      <a:noFill/>
                    </a:lnT>
                    <a:lnB>
                      <a:noFill/>
                    </a:lnB>
                    <a:solidFill>
                      <a:srgbClr val="FFF2CC"/>
                    </a:solidFill>
                  </a:tcPr>
                </a:tc>
                <a:extLst>
                  <a:ext uri="{0D108BD9-81ED-4DB2-BD59-A6C34878D82A}">
                    <a16:rowId xmlns:a16="http://schemas.microsoft.com/office/drawing/2014/main" val="651972317"/>
                  </a:ext>
                </a:extLst>
              </a:tr>
              <a:tr h="141518">
                <a:tc>
                  <a:txBody>
                    <a:bodyPr/>
                    <a:lstStyle/>
                    <a:p>
                      <a:pPr algn="l" fontAlgn="b"/>
                      <a:r>
                        <a:rPr lang="en-US" sz="900" b="0" i="0" u="none" strike="noStrike" dirty="0">
                          <a:solidFill>
                            <a:srgbClr val="000000"/>
                          </a:solidFill>
                          <a:effectLst/>
                          <a:latin typeface="Calibri" panose="020F0502020204030204" pitchFamily="34" charset="0"/>
                        </a:rPr>
                        <a:t>Education</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3</a:t>
                      </a:r>
                    </a:p>
                  </a:txBody>
                  <a:tcPr marL="5897" marR="5897" marT="5897" marB="0" anchor="b">
                    <a:lnL>
                      <a:noFill/>
                    </a:lnL>
                    <a:lnR>
                      <a:noFill/>
                    </a:lnR>
                    <a:lnT>
                      <a:noFill/>
                    </a:lnT>
                    <a:lnB>
                      <a:noFill/>
                    </a:lnB>
                  </a:tcPr>
                </a:tc>
                <a:extLst>
                  <a:ext uri="{0D108BD9-81ED-4DB2-BD59-A6C34878D82A}">
                    <a16:rowId xmlns:a16="http://schemas.microsoft.com/office/drawing/2014/main" val="457780870"/>
                  </a:ext>
                </a:extLst>
              </a:tr>
              <a:tr h="141518">
                <a:tc>
                  <a:txBody>
                    <a:bodyPr/>
                    <a:lstStyle/>
                    <a:p>
                      <a:pPr algn="l" fontAlgn="b"/>
                      <a:r>
                        <a:rPr lang="en-US" sz="900" b="0" i="0" u="none" strike="noStrike">
                          <a:solidFill>
                            <a:srgbClr val="000000"/>
                          </a:solidFill>
                          <a:effectLst/>
                          <a:latin typeface="Calibri" panose="020F0502020204030204" pitchFamily="34" charset="0"/>
                        </a:rPr>
                        <a:t>Residence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extLst>
                  <a:ext uri="{0D108BD9-81ED-4DB2-BD59-A6C34878D82A}">
                    <a16:rowId xmlns:a16="http://schemas.microsoft.com/office/drawing/2014/main" val="724310021"/>
                  </a:ext>
                </a:extLst>
              </a:tr>
              <a:tr h="141518">
                <a:tc>
                  <a:txBody>
                    <a:bodyPr/>
                    <a:lstStyle/>
                    <a:p>
                      <a:pPr algn="l" fontAlgn="b"/>
                      <a:r>
                        <a:rPr lang="en-US" sz="900" b="0" i="0" u="none" strike="noStrike">
                          <a:solidFill>
                            <a:srgbClr val="000000"/>
                          </a:solidFill>
                          <a:effectLst/>
                          <a:latin typeface="Calibri" panose="020F0502020204030204" pitchFamily="34" charset="0"/>
                        </a:rPr>
                        <a:t>Employment</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897" marR="5897" marT="5897" marB="0" anchor="b">
                    <a:lnL>
                      <a:noFill/>
                    </a:lnL>
                    <a:lnR>
                      <a:noFill/>
                    </a:lnR>
                    <a:lnT>
                      <a:noFill/>
                    </a:lnT>
                    <a:lnB>
                      <a:noFill/>
                    </a:lnB>
                  </a:tcPr>
                </a:tc>
                <a:extLst>
                  <a:ext uri="{0D108BD9-81ED-4DB2-BD59-A6C34878D82A}">
                    <a16:rowId xmlns:a16="http://schemas.microsoft.com/office/drawing/2014/main" val="1002559420"/>
                  </a:ext>
                </a:extLst>
              </a:tr>
              <a:tr h="141518">
                <a:tc>
                  <a:txBody>
                    <a:bodyPr/>
                    <a:lstStyle/>
                    <a:p>
                      <a:pPr algn="l" fontAlgn="b"/>
                      <a:r>
                        <a:rPr lang="en-US" sz="900" b="0" i="0" u="none" strike="noStrike" dirty="0">
                          <a:solidFill>
                            <a:srgbClr val="000000"/>
                          </a:solidFill>
                          <a:effectLst/>
                          <a:latin typeface="Calibri" panose="020F0502020204030204" pitchFamily="34" charset="0"/>
                        </a:rPr>
                        <a:t>Marital Status</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897" marR="5897" marT="5897" marB="0" anchor="b">
                    <a:lnL>
                      <a:noFill/>
                    </a:lnL>
                    <a:lnR>
                      <a:noFill/>
                    </a:lnR>
                    <a:lnT>
                      <a:noFill/>
                    </a:lnT>
                    <a:lnB>
                      <a:noFill/>
                    </a:lnB>
                  </a:tcPr>
                </a:tc>
                <a:extLst>
                  <a:ext uri="{0D108BD9-81ED-4DB2-BD59-A6C34878D82A}">
                    <a16:rowId xmlns:a16="http://schemas.microsoft.com/office/drawing/2014/main" val="2624773294"/>
                  </a:ext>
                </a:extLst>
              </a:tr>
              <a:tr h="141518">
                <a:tc>
                  <a:txBody>
                    <a:bodyPr/>
                    <a:lstStyle/>
                    <a:p>
                      <a:pPr algn="l" fontAlgn="b"/>
                      <a:r>
                        <a:rPr lang="en-US" sz="900" b="0" i="0" u="none" strike="noStrike" dirty="0">
                          <a:solidFill>
                            <a:srgbClr val="000000"/>
                          </a:solidFill>
                          <a:effectLst/>
                          <a:latin typeface="Calibri" panose="020F0502020204030204" pitchFamily="34" charset="0"/>
                        </a:rPr>
                        <a:t>Age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extLst>
                  <a:ext uri="{0D108BD9-81ED-4DB2-BD59-A6C34878D82A}">
                    <a16:rowId xmlns:a16="http://schemas.microsoft.com/office/drawing/2014/main" val="1122449762"/>
                  </a:ext>
                </a:extLst>
              </a:tr>
            </a:tbl>
          </a:graphicData>
        </a:graphic>
      </p:graphicFrame>
      <p:sp>
        <p:nvSpPr>
          <p:cNvPr id="13" name="TextBox 12">
            <a:extLst>
              <a:ext uri="{FF2B5EF4-FFF2-40B4-BE49-F238E27FC236}">
                <a16:creationId xmlns:a16="http://schemas.microsoft.com/office/drawing/2014/main" id="{50BA43A1-A4A6-40F3-889D-22C617BDB45D}"/>
              </a:ext>
            </a:extLst>
          </p:cNvPr>
          <p:cNvSpPr txBox="1"/>
          <p:nvPr/>
        </p:nvSpPr>
        <p:spPr>
          <a:xfrm>
            <a:off x="10076478" y="3233735"/>
            <a:ext cx="1945929" cy="1419171"/>
          </a:xfrm>
          <a:prstGeom prst="rect">
            <a:avLst/>
          </a:prstGeom>
          <a:noFill/>
        </p:spPr>
        <p:txBody>
          <a:bodyPr wrap="square" rtlCol="0">
            <a:spAutoFit/>
          </a:bodyPr>
          <a:lstStyle/>
          <a:p>
            <a:pPr>
              <a:lnSpc>
                <a:spcPts val="1500"/>
              </a:lnSpc>
            </a:pPr>
            <a:r>
              <a:rPr lang="en-US" sz="1000" b="1" dirty="0">
                <a:latin typeface="Century Gothic" panose="020B0502020202020204" pitchFamily="34" charset="0"/>
              </a:rPr>
              <a:t>South Asia – </a:t>
            </a:r>
          </a:p>
          <a:p>
            <a:pPr>
              <a:lnSpc>
                <a:spcPts val="1500"/>
              </a:lnSpc>
            </a:pPr>
            <a:r>
              <a:rPr lang="en-US" sz="1000" dirty="0">
                <a:latin typeface="Century Gothic" panose="020B0502020202020204" pitchFamily="34" charset="0"/>
              </a:rPr>
              <a:t>Number of Countries in which each Demographic showed a significant relationship with Justification of Domestic Violence </a:t>
            </a:r>
          </a:p>
          <a:p>
            <a:pPr>
              <a:lnSpc>
                <a:spcPts val="1500"/>
              </a:lnSpc>
            </a:pPr>
            <a:endParaRPr lang="en-US" sz="1000" dirty="0">
              <a:latin typeface="Century Gothic" panose="020B0502020202020204" pitchFamily="34" charset="0"/>
            </a:endParaRPr>
          </a:p>
        </p:txBody>
      </p:sp>
      <p:sp>
        <p:nvSpPr>
          <p:cNvPr id="15" name="TextBox 14">
            <a:extLst>
              <a:ext uri="{FF2B5EF4-FFF2-40B4-BE49-F238E27FC236}">
                <a16:creationId xmlns:a16="http://schemas.microsoft.com/office/drawing/2014/main" id="{883EC82F-39FB-4159-B002-E9FA7FE47461}"/>
              </a:ext>
            </a:extLst>
          </p:cNvPr>
          <p:cNvSpPr txBox="1"/>
          <p:nvPr/>
        </p:nvSpPr>
        <p:spPr>
          <a:xfrm>
            <a:off x="490436" y="5272955"/>
            <a:ext cx="9586042" cy="1226811"/>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Worldwide and South Asian countries follow the same order from most to least significant attribute:</a:t>
            </a:r>
          </a:p>
          <a:p>
            <a:pPr>
              <a:lnSpc>
                <a:spcPts val="1500"/>
              </a:lnSpc>
            </a:pPr>
            <a:r>
              <a:rPr lang="en-US" sz="1000" dirty="0">
                <a:latin typeface="Century Gothic" panose="020B0502020202020204" pitchFamily="34" charset="0"/>
              </a:rPr>
              <a:t>Education, Residence, Employment, marital status, Age</a:t>
            </a:r>
          </a:p>
          <a:p>
            <a:pPr>
              <a:lnSpc>
                <a:spcPts val="1500"/>
              </a:lnSpc>
            </a:pPr>
            <a:endParaRPr lang="en-US" sz="1000" dirty="0">
              <a:latin typeface="Century Gothic" panose="020B0502020202020204" pitchFamily="34" charset="0"/>
            </a:endParaRPr>
          </a:p>
          <a:p>
            <a:pPr>
              <a:lnSpc>
                <a:spcPts val="1500"/>
              </a:lnSpc>
            </a:pPr>
            <a:r>
              <a:rPr lang="en-US" sz="1000" dirty="0">
                <a:latin typeface="Century Gothic" panose="020B0502020202020204" pitchFamily="34" charset="0"/>
              </a:rPr>
              <a:t>In the worldwide data, all attributes show a higher number of countries with significant results for men than women. i.e. the results for men appear to be more random than the results for women </a:t>
            </a:r>
          </a:p>
          <a:p>
            <a:pPr>
              <a:lnSpc>
                <a:spcPts val="1500"/>
              </a:lnSpc>
            </a:pPr>
            <a:endParaRPr lang="en-US" sz="1000" dirty="0">
              <a:latin typeface="Century Gothic" panose="020B0502020202020204" pitchFamily="34" charset="0"/>
            </a:endParaRPr>
          </a:p>
        </p:txBody>
      </p:sp>
    </p:spTree>
    <p:extLst>
      <p:ext uri="{BB962C8B-B14F-4D97-AF65-F5344CB8AC3E}">
        <p14:creationId xmlns:p14="http://schemas.microsoft.com/office/powerpoint/2010/main" val="310863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Result Summary – Pakistan (p – values)</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0A914351-A012-47DA-9D68-9CE5BCF168C7}"/>
              </a:ext>
            </a:extLst>
          </p:cNvPr>
          <p:cNvGraphicFramePr>
            <a:graphicFrameLocks noGrp="1"/>
          </p:cNvGraphicFramePr>
          <p:nvPr/>
        </p:nvGraphicFramePr>
        <p:xfrm>
          <a:off x="430274" y="1550236"/>
          <a:ext cx="9518061" cy="1424673"/>
        </p:xfrm>
        <a:graphic>
          <a:graphicData uri="http://schemas.openxmlformats.org/drawingml/2006/table">
            <a:tbl>
              <a:tblPr/>
              <a:tblGrid>
                <a:gridCol w="1371600">
                  <a:extLst>
                    <a:ext uri="{9D8B030D-6E8A-4147-A177-3AD203B41FA5}">
                      <a16:colId xmlns:a16="http://schemas.microsoft.com/office/drawing/2014/main" val="89514125"/>
                    </a:ext>
                  </a:extLst>
                </a:gridCol>
                <a:gridCol w="1111844">
                  <a:extLst>
                    <a:ext uri="{9D8B030D-6E8A-4147-A177-3AD203B41FA5}">
                      <a16:colId xmlns:a16="http://schemas.microsoft.com/office/drawing/2014/main" val="1610956836"/>
                    </a:ext>
                  </a:extLst>
                </a:gridCol>
                <a:gridCol w="1069621">
                  <a:extLst>
                    <a:ext uri="{9D8B030D-6E8A-4147-A177-3AD203B41FA5}">
                      <a16:colId xmlns:a16="http://schemas.microsoft.com/office/drawing/2014/main" val="4024767920"/>
                    </a:ext>
                  </a:extLst>
                </a:gridCol>
                <a:gridCol w="450367">
                  <a:extLst>
                    <a:ext uri="{9D8B030D-6E8A-4147-A177-3AD203B41FA5}">
                      <a16:colId xmlns:a16="http://schemas.microsoft.com/office/drawing/2014/main" val="666708706"/>
                    </a:ext>
                  </a:extLst>
                </a:gridCol>
                <a:gridCol w="117283">
                  <a:extLst>
                    <a:ext uri="{9D8B030D-6E8A-4147-A177-3AD203B41FA5}">
                      <a16:colId xmlns:a16="http://schemas.microsoft.com/office/drawing/2014/main" val="3972360938"/>
                    </a:ext>
                  </a:extLst>
                </a:gridCol>
                <a:gridCol w="1097280">
                  <a:extLst>
                    <a:ext uri="{9D8B030D-6E8A-4147-A177-3AD203B41FA5}">
                      <a16:colId xmlns:a16="http://schemas.microsoft.com/office/drawing/2014/main" val="3874570326"/>
                    </a:ext>
                  </a:extLst>
                </a:gridCol>
                <a:gridCol w="1097280">
                  <a:extLst>
                    <a:ext uri="{9D8B030D-6E8A-4147-A177-3AD203B41FA5}">
                      <a16:colId xmlns:a16="http://schemas.microsoft.com/office/drawing/2014/main" val="354946286"/>
                    </a:ext>
                  </a:extLst>
                </a:gridCol>
                <a:gridCol w="457200">
                  <a:extLst>
                    <a:ext uri="{9D8B030D-6E8A-4147-A177-3AD203B41FA5}">
                      <a16:colId xmlns:a16="http://schemas.microsoft.com/office/drawing/2014/main" val="1591967717"/>
                    </a:ext>
                  </a:extLst>
                </a:gridCol>
                <a:gridCol w="93826">
                  <a:extLst>
                    <a:ext uri="{9D8B030D-6E8A-4147-A177-3AD203B41FA5}">
                      <a16:colId xmlns:a16="http://schemas.microsoft.com/office/drawing/2014/main" val="464498642"/>
                    </a:ext>
                  </a:extLst>
                </a:gridCol>
                <a:gridCol w="1097280">
                  <a:extLst>
                    <a:ext uri="{9D8B030D-6E8A-4147-A177-3AD203B41FA5}">
                      <a16:colId xmlns:a16="http://schemas.microsoft.com/office/drawing/2014/main" val="2759962101"/>
                    </a:ext>
                  </a:extLst>
                </a:gridCol>
                <a:gridCol w="1097280">
                  <a:extLst>
                    <a:ext uri="{9D8B030D-6E8A-4147-A177-3AD203B41FA5}">
                      <a16:colId xmlns:a16="http://schemas.microsoft.com/office/drawing/2014/main" val="876216601"/>
                    </a:ext>
                  </a:extLst>
                </a:gridCol>
                <a:gridCol w="457200">
                  <a:extLst>
                    <a:ext uri="{9D8B030D-6E8A-4147-A177-3AD203B41FA5}">
                      <a16:colId xmlns:a16="http://schemas.microsoft.com/office/drawing/2014/main" val="3010039233"/>
                    </a:ext>
                  </a:extLst>
                </a:gridCol>
              </a:tblGrid>
              <a:tr h="265347">
                <a:tc>
                  <a:txBody>
                    <a:bodyPr/>
                    <a:lstStyle/>
                    <a:p>
                      <a:pPr algn="l" fontAlgn="t"/>
                      <a:endParaRPr lang="en-US" sz="900" b="0" i="0" u="none" strike="noStrike" dirty="0">
                        <a:solidFill>
                          <a:srgbClr val="000000"/>
                        </a:solidFill>
                        <a:effectLst/>
                        <a:latin typeface="Calibri" panose="020F0502020204030204" pitchFamily="34" charset="0"/>
                      </a:endParaRPr>
                    </a:p>
                  </a:txBody>
                  <a:tcPr marL="5897" marR="5897" marT="5897" marB="0">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p value &gt; 0.05 between the demographic and "justified"  for "at least one specific reason"</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average p value &gt; 0.05 between the demographic and "justified"  for all questions</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gridSpan="3">
                  <a:txBody>
                    <a:bodyPr/>
                    <a:lstStyle/>
                    <a:p>
                      <a:pPr algn="ctr" fontAlgn="b"/>
                      <a:r>
                        <a:rPr lang="en-US" sz="900" b="0" i="0" u="none" strike="noStrike">
                          <a:solidFill>
                            <a:srgbClr val="000000"/>
                          </a:solidFill>
                          <a:effectLst/>
                          <a:latin typeface="Calibri" panose="020F0502020204030204" pitchFamily="34" charset="0"/>
                        </a:rPr>
                        <a:t>p value &gt; 0.05 for majority of the questions,</a:t>
                      </a:r>
                      <a:br>
                        <a:rPr lang="en-US" sz="900" b="0" i="0" u="none" strike="noStrike">
                          <a:solidFill>
                            <a:srgbClr val="000000"/>
                          </a:solidFill>
                          <a:effectLst/>
                          <a:latin typeface="Calibri" panose="020F0502020204030204" pitchFamily="34" charset="0"/>
                        </a:rPr>
                      </a:br>
                      <a:r>
                        <a:rPr lang="en-US" sz="900" b="0" i="0" u="none" strike="noStrike">
                          <a:solidFill>
                            <a:srgbClr val="000000"/>
                          </a:solidFill>
                          <a:effectLst/>
                          <a:latin typeface="Calibri" panose="020F0502020204030204" pitchFamily="34" charset="0"/>
                        </a:rPr>
                        <a:t>i.e. significance ratio&gt;50% </a:t>
                      </a:r>
                    </a:p>
                  </a:txBody>
                  <a:tcPr marL="5897" marR="5897" marT="5897" marB="0" anchor="b">
                    <a:lnL>
                      <a:noFill/>
                    </a:lnL>
                    <a:lnR>
                      <a:noFill/>
                    </a:lnR>
                    <a:lnT>
                      <a:noFill/>
                    </a:lnT>
                    <a:lnB>
                      <a:noFill/>
                    </a:lnB>
                    <a:solidFill>
                      <a:srgbClr val="FFE69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9198816"/>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724291265"/>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5897" marR="5897" marT="5897" marB="0" anchor="b">
                    <a:lnL>
                      <a:noFill/>
                    </a:lnL>
                    <a:lnR>
                      <a:noFill/>
                    </a:lnR>
                    <a:lnT>
                      <a:noFill/>
                    </a:lnT>
                    <a:lnB>
                      <a:noFill/>
                    </a:lnB>
                    <a:solidFill>
                      <a:srgbClr val="FFF2CC"/>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Female</a:t>
                      </a:r>
                    </a:p>
                  </a:txBody>
                  <a:tcPr marL="5897" marR="5897" marT="5897" marB="0" anchor="b">
                    <a:lnL>
                      <a:noFill/>
                    </a:lnL>
                    <a:lnR>
                      <a:noFill/>
                    </a:lnR>
                    <a:lnT>
                      <a:noFill/>
                    </a:lnT>
                    <a:lnB>
                      <a:noFill/>
                    </a:lnB>
                    <a:solidFill>
                      <a:srgbClr val="FFF2CC"/>
                    </a:solidFill>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5897" marR="5897" marT="5897" marB="0" anchor="b">
                    <a:lnL>
                      <a:noFill/>
                    </a:lnL>
                    <a:lnR>
                      <a:noFill/>
                    </a:lnR>
                    <a:lnT>
                      <a:noFill/>
                    </a:lnT>
                    <a:lnB>
                      <a:noFill/>
                    </a:lnB>
                    <a:solidFill>
                      <a:srgbClr val="FFF2CC"/>
                    </a:solidFill>
                  </a:tcPr>
                </a:tc>
                <a:extLst>
                  <a:ext uri="{0D108BD9-81ED-4DB2-BD59-A6C34878D82A}">
                    <a16:rowId xmlns:a16="http://schemas.microsoft.com/office/drawing/2014/main" val="3812264766"/>
                  </a:ext>
                </a:extLst>
              </a:tr>
              <a:tr h="141518">
                <a:tc>
                  <a:txBody>
                    <a:bodyPr/>
                    <a:lstStyle/>
                    <a:p>
                      <a:pPr algn="l" fontAlgn="b"/>
                      <a:r>
                        <a:rPr lang="en-US" sz="900" b="0" i="0" u="none" strike="noStrike" dirty="0">
                          <a:solidFill>
                            <a:srgbClr val="000000"/>
                          </a:solidFill>
                          <a:effectLst/>
                          <a:latin typeface="Calibri" panose="020F0502020204030204" pitchFamily="34" charset="0"/>
                        </a:rPr>
                        <a:t>Education</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FFFFFF"/>
                          </a:solidFill>
                          <a:effectLst/>
                          <a:latin typeface="Calibri" panose="020F0502020204030204" pitchFamily="34" charset="0"/>
                        </a:rPr>
                        <a:t>0.00000104</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a:solidFill>
                            <a:srgbClr val="FFFFFF"/>
                          </a:solidFill>
                          <a:effectLst/>
                          <a:latin typeface="Calibri" panose="020F0502020204030204" pitchFamily="34" charset="0"/>
                        </a:rPr>
                        <a:t>0.00000003</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0.08728960</a:t>
                      </a: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0.00000295</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83%</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a:solidFill>
                            <a:srgbClr val="FFFFFF"/>
                          </a:solidFill>
                          <a:effectLst/>
                          <a:latin typeface="Calibri" panose="020F0502020204030204" pitchFamily="34" charset="0"/>
                        </a:rPr>
                        <a:t>100%</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329480176"/>
                  </a:ext>
                </a:extLst>
              </a:tr>
              <a:tr h="141518">
                <a:tc>
                  <a:txBody>
                    <a:bodyPr/>
                    <a:lstStyle/>
                    <a:p>
                      <a:pPr algn="l" fontAlgn="b"/>
                      <a:r>
                        <a:rPr lang="en-US" sz="900" b="0" i="0" u="none" strike="noStrike">
                          <a:solidFill>
                            <a:srgbClr val="000000"/>
                          </a:solidFill>
                          <a:effectLst/>
                          <a:latin typeface="Calibri" panose="020F0502020204030204" pitchFamily="34" charset="0"/>
                        </a:rPr>
                        <a:t>Residence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FFFFFF"/>
                          </a:solidFill>
                          <a:effectLst/>
                          <a:latin typeface="Calibri" panose="020F0502020204030204" pitchFamily="34" charset="0"/>
                        </a:rPr>
                        <a:t>0.00132869</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a:solidFill>
                            <a:srgbClr val="FFFFFF"/>
                          </a:solidFill>
                          <a:effectLst/>
                          <a:latin typeface="Calibri" panose="020F0502020204030204" pitchFamily="34" charset="0"/>
                        </a:rPr>
                        <a:t>0.00046860</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0.07099274</a:t>
                      </a: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0.00139865</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89%</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a:solidFill>
                            <a:srgbClr val="FFFFFF"/>
                          </a:solidFill>
                          <a:effectLst/>
                          <a:latin typeface="Calibri" panose="020F0502020204030204" pitchFamily="34" charset="0"/>
                        </a:rPr>
                        <a:t>89%</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3740825198"/>
                  </a:ext>
                </a:extLst>
              </a:tr>
              <a:tr h="141518">
                <a:tc>
                  <a:txBody>
                    <a:bodyPr/>
                    <a:lstStyle/>
                    <a:p>
                      <a:pPr algn="l" fontAlgn="b"/>
                      <a:r>
                        <a:rPr lang="en-US" sz="900" b="0" i="0" u="none" strike="noStrike">
                          <a:solidFill>
                            <a:srgbClr val="000000"/>
                          </a:solidFill>
                          <a:effectLst/>
                          <a:latin typeface="Calibri" panose="020F0502020204030204" pitchFamily="34" charset="0"/>
                        </a:rPr>
                        <a:t>Employment</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FFFFFF"/>
                          </a:solidFill>
                          <a:effectLst/>
                          <a:latin typeface="Calibri" panose="020F0502020204030204" pitchFamily="34" charset="0"/>
                        </a:rPr>
                        <a:t>0.00799872</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a:solidFill>
                            <a:srgbClr val="FFFFFF"/>
                          </a:solidFill>
                          <a:effectLst/>
                          <a:latin typeface="Calibri" panose="020F0502020204030204" pitchFamily="34" charset="0"/>
                        </a:rPr>
                        <a:t>0.00302067</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0.10680020</a:t>
                      </a: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0.03690573</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FFFFFF"/>
                          </a:solidFill>
                          <a:effectLst/>
                          <a:latin typeface="Calibri" panose="020F0502020204030204" pitchFamily="34" charset="0"/>
                        </a:rPr>
                        <a:t>67%</a:t>
                      </a:r>
                    </a:p>
                  </a:txBody>
                  <a:tcPr marL="5897" marR="5897" marT="5897" marB="0" anchor="b">
                    <a:lnL>
                      <a:noFill/>
                    </a:lnL>
                    <a:lnR>
                      <a:noFill/>
                    </a:lnR>
                    <a:lnT>
                      <a:noFill/>
                    </a:lnT>
                    <a:lnB>
                      <a:noFill/>
                    </a:lnB>
                    <a:solidFill>
                      <a:srgbClr val="262626"/>
                    </a:solidFill>
                  </a:tcPr>
                </a:tc>
                <a:tc>
                  <a:txBody>
                    <a:bodyPr/>
                    <a:lstStyle/>
                    <a:p>
                      <a:pPr algn="r" fontAlgn="b"/>
                      <a:r>
                        <a:rPr lang="en-US" sz="900" b="0" i="0" u="none" strike="noStrike" dirty="0">
                          <a:solidFill>
                            <a:srgbClr val="FFFFFF"/>
                          </a:solidFill>
                          <a:effectLst/>
                          <a:latin typeface="Calibri" panose="020F0502020204030204" pitchFamily="34" charset="0"/>
                        </a:rPr>
                        <a:t>67%</a:t>
                      </a:r>
                    </a:p>
                  </a:txBody>
                  <a:tcPr marL="5897" marR="5897" marT="5897" marB="0" anchor="b">
                    <a:lnL>
                      <a:noFill/>
                    </a:lnL>
                    <a:lnR>
                      <a:noFill/>
                    </a:lnR>
                    <a:lnT>
                      <a:noFill/>
                    </a:lnT>
                    <a:lnB>
                      <a:noFill/>
                    </a:lnB>
                    <a:solidFill>
                      <a:srgbClr val="262626"/>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521932720"/>
                  </a:ext>
                </a:extLst>
              </a:tr>
              <a:tr h="141518">
                <a:tc>
                  <a:txBody>
                    <a:bodyPr/>
                    <a:lstStyle/>
                    <a:p>
                      <a:pPr algn="l" fontAlgn="b"/>
                      <a:r>
                        <a:rPr lang="en-US" sz="900" b="0" i="0" u="none" strike="noStrike">
                          <a:solidFill>
                            <a:srgbClr val="000000"/>
                          </a:solidFill>
                          <a:effectLst/>
                          <a:latin typeface="Calibri" panose="020F0502020204030204" pitchFamily="34" charset="0"/>
                        </a:rPr>
                        <a:t>Marital Status</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0.49707248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0.61259325</a:t>
                      </a: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0.26221497</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0.71062494</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33%</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902311716"/>
                  </a:ext>
                </a:extLst>
              </a:tr>
              <a:tr h="141518">
                <a:tc>
                  <a:txBody>
                    <a:bodyPr/>
                    <a:lstStyle/>
                    <a:p>
                      <a:pPr algn="l" fontAlgn="b"/>
                      <a:r>
                        <a:rPr lang="en-US" sz="900" b="0" i="0" u="none" strike="noStrike">
                          <a:solidFill>
                            <a:srgbClr val="000000"/>
                          </a:solidFill>
                          <a:effectLst/>
                          <a:latin typeface="Calibri" panose="020F0502020204030204" pitchFamily="34" charset="0"/>
                        </a:rPr>
                        <a:t>Age</a:t>
                      </a:r>
                    </a:p>
                  </a:txBody>
                  <a:tcPr marL="5897" marR="5897" marT="5897" marB="0" anchor="b">
                    <a:lnL>
                      <a:noFill/>
                    </a:lnL>
                    <a:lnR>
                      <a:noFill/>
                    </a:lnR>
                    <a:lnT>
                      <a:noFill/>
                    </a:lnT>
                    <a:lnB>
                      <a:noFill/>
                    </a:lnB>
                    <a:solidFill>
                      <a:srgbClr val="FFF2CC"/>
                    </a:solidFill>
                  </a:tcPr>
                </a:tc>
                <a:tc>
                  <a:txBody>
                    <a:bodyPr/>
                    <a:lstStyle/>
                    <a:p>
                      <a:pPr algn="r" fontAlgn="b"/>
                      <a:r>
                        <a:rPr lang="en-US" sz="900" b="0" i="0" u="none" strike="noStrike">
                          <a:solidFill>
                            <a:srgbClr val="000000"/>
                          </a:solidFill>
                          <a:effectLst/>
                          <a:latin typeface="Calibri" panose="020F0502020204030204" pitchFamily="34" charset="0"/>
                        </a:rPr>
                        <a:t>0.21587687</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0.69913108</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0.42820068</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0.77476791</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3279296867"/>
                  </a:ext>
                </a:extLst>
              </a:tr>
              <a:tr h="141518">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5897" marR="5897" marT="5897"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5897" marR="5897" marT="5897" marB="0" anchor="b">
                    <a:lnL>
                      <a:noFill/>
                    </a:lnL>
                    <a:lnR>
                      <a:noFill/>
                    </a:lnR>
                    <a:lnT>
                      <a:noFill/>
                    </a:lnT>
                    <a:lnB>
                      <a:noFill/>
                    </a:lnB>
                  </a:tcPr>
                </a:tc>
                <a:extLst>
                  <a:ext uri="{0D108BD9-81ED-4DB2-BD59-A6C34878D82A}">
                    <a16:rowId xmlns:a16="http://schemas.microsoft.com/office/drawing/2014/main" val="2487668215"/>
                  </a:ext>
                </a:extLst>
              </a:tr>
            </a:tbl>
          </a:graphicData>
        </a:graphic>
      </p:graphicFrame>
      <p:sp>
        <p:nvSpPr>
          <p:cNvPr id="14" name="TextBox 13">
            <a:extLst>
              <a:ext uri="{FF2B5EF4-FFF2-40B4-BE49-F238E27FC236}">
                <a16:creationId xmlns:a16="http://schemas.microsoft.com/office/drawing/2014/main" id="{F1FB05B3-C28E-4EBA-8F39-259D90B4C1DF}"/>
              </a:ext>
            </a:extLst>
          </p:cNvPr>
          <p:cNvSpPr txBox="1"/>
          <p:nvPr/>
        </p:nvSpPr>
        <p:spPr>
          <a:xfrm>
            <a:off x="370114" y="1218359"/>
            <a:ext cx="9638383" cy="265009"/>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Relationship between Demographic and Justification of Domestic Violence </a:t>
            </a:r>
          </a:p>
        </p:txBody>
      </p:sp>
      <p:graphicFrame>
        <p:nvGraphicFramePr>
          <p:cNvPr id="6" name="Table 5">
            <a:extLst>
              <a:ext uri="{FF2B5EF4-FFF2-40B4-BE49-F238E27FC236}">
                <a16:creationId xmlns:a16="http://schemas.microsoft.com/office/drawing/2014/main" id="{0250A9C5-AEF5-43BF-AE9A-28D20B437AEE}"/>
              </a:ext>
            </a:extLst>
          </p:cNvPr>
          <p:cNvGraphicFramePr>
            <a:graphicFrameLocks noGrp="1"/>
          </p:cNvGraphicFramePr>
          <p:nvPr>
            <p:extLst>
              <p:ext uri="{D42A27DB-BD31-4B8C-83A1-F6EECF244321}">
                <p14:modId xmlns:p14="http://schemas.microsoft.com/office/powerpoint/2010/main" val="812607346"/>
              </p:ext>
            </p:extLst>
          </p:nvPr>
        </p:nvGraphicFramePr>
        <p:xfrm>
          <a:off x="430274" y="4982145"/>
          <a:ext cx="5308600" cy="1463040"/>
        </p:xfrm>
        <a:graphic>
          <a:graphicData uri="http://schemas.openxmlformats.org/drawingml/2006/table">
            <a:tbl>
              <a:tblPr/>
              <a:tblGrid>
                <a:gridCol w="2349500">
                  <a:extLst>
                    <a:ext uri="{9D8B030D-6E8A-4147-A177-3AD203B41FA5}">
                      <a16:colId xmlns:a16="http://schemas.microsoft.com/office/drawing/2014/main" val="4196237051"/>
                    </a:ext>
                  </a:extLst>
                </a:gridCol>
                <a:gridCol w="1511300">
                  <a:extLst>
                    <a:ext uri="{9D8B030D-6E8A-4147-A177-3AD203B41FA5}">
                      <a16:colId xmlns:a16="http://schemas.microsoft.com/office/drawing/2014/main" val="1516018534"/>
                    </a:ext>
                  </a:extLst>
                </a:gridCol>
                <a:gridCol w="1447800">
                  <a:extLst>
                    <a:ext uri="{9D8B030D-6E8A-4147-A177-3AD203B41FA5}">
                      <a16:colId xmlns:a16="http://schemas.microsoft.com/office/drawing/2014/main" val="2327008756"/>
                    </a:ext>
                  </a:extLst>
                </a:gridCol>
              </a:tblGrid>
              <a:tr h="365760">
                <a:tc>
                  <a:txBody>
                    <a:bodyPr/>
                    <a:lstStyle/>
                    <a:p>
                      <a:pPr algn="l" fontAlgn="b"/>
                      <a:r>
                        <a:rPr lang="en-US" sz="1100" b="0" i="0" u="none" strike="noStrike">
                          <a:solidFill>
                            <a:srgbClr val="000000"/>
                          </a:solidFill>
                          <a:effectLst/>
                          <a:latin typeface="Calibri" panose="020F0502020204030204" pitchFamily="34" charset="0"/>
                        </a:rPr>
                        <a:t>Justification</a:t>
                      </a:r>
                    </a:p>
                  </a:txBody>
                  <a:tcPr marL="7620" marR="7620" marT="7620" marB="0" anchor="b">
                    <a:lnL>
                      <a:noFill/>
                    </a:lnL>
                    <a:lnR>
                      <a:noFill/>
                    </a:lnR>
                    <a:lnT>
                      <a:noFill/>
                    </a:lnT>
                    <a:lnB>
                      <a:noFill/>
                    </a:lnB>
                    <a:solidFill>
                      <a:schemeClr val="accent4">
                        <a:lumMod val="40000"/>
                        <a:lumOff val="6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Number of records with </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 value &lt; 0.05</a:t>
                      </a:r>
                    </a:p>
                  </a:txBody>
                  <a:tcPr marL="7620" marR="7620" marT="7620" marB="0" anchor="b">
                    <a:lnL>
                      <a:noFill/>
                    </a:lnL>
                    <a:lnR>
                      <a:noFill/>
                    </a:lnR>
                    <a:lnT>
                      <a:noFill/>
                    </a:lnT>
                    <a:lnB>
                      <a:noFill/>
                    </a:lnB>
                    <a:solidFill>
                      <a:schemeClr val="accent4">
                        <a:lumMod val="40000"/>
                        <a:lumOff val="6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Number of records with </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 value &gt; 0.05</a:t>
                      </a:r>
                    </a:p>
                  </a:txBody>
                  <a:tcPr marL="7620" marR="7620" marT="7620"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3529877426"/>
                  </a:ext>
                </a:extLst>
              </a:tr>
              <a:tr h="182880">
                <a:tc>
                  <a:txBody>
                    <a:bodyPr/>
                    <a:lstStyle/>
                    <a:p>
                      <a:pPr algn="l" fontAlgn="b"/>
                      <a:r>
                        <a:rPr lang="en-US" sz="1100" b="0" i="0" u="none" strike="noStrike">
                          <a:solidFill>
                            <a:srgbClr val="000000"/>
                          </a:solidFill>
                          <a:effectLst/>
                          <a:latin typeface="Calibri" panose="020F0502020204030204" pitchFamily="34" charset="0"/>
                        </a:rPr>
                        <a:t>... if she refuses to have sex with him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1486759779"/>
                  </a:ext>
                </a:extLst>
              </a:tr>
              <a:tr h="182880">
                <a:tc>
                  <a:txBody>
                    <a:bodyPr/>
                    <a:lstStyle/>
                    <a:p>
                      <a:pPr algn="l" fontAlgn="b"/>
                      <a:r>
                        <a:rPr lang="en-US" sz="1100" b="0" i="0" u="none" strike="noStrike">
                          <a:solidFill>
                            <a:srgbClr val="000000"/>
                          </a:solidFill>
                          <a:effectLst/>
                          <a:latin typeface="Calibri" panose="020F0502020204030204" pitchFamily="34" charset="0"/>
                        </a:rPr>
                        <a:t>... if she neglects the children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a:t>
                      </a:r>
                    </a:p>
                  </a:txBody>
                  <a:tcPr marL="7620" marR="7620" marT="7620" marB="0" anchor="b">
                    <a:lnL>
                      <a:noFill/>
                    </a:lnL>
                    <a:lnR>
                      <a:noFill/>
                    </a:lnR>
                    <a:lnT>
                      <a:noFill/>
                    </a:lnT>
                    <a:lnB>
                      <a:noFill/>
                    </a:lnB>
                  </a:tcPr>
                </a:tc>
                <a:extLst>
                  <a:ext uri="{0D108BD9-81ED-4DB2-BD59-A6C34878D82A}">
                    <a16:rowId xmlns:a16="http://schemas.microsoft.com/office/drawing/2014/main" val="474779755"/>
                  </a:ext>
                </a:extLst>
              </a:tr>
              <a:tr h="182880">
                <a:tc>
                  <a:txBody>
                    <a:bodyPr/>
                    <a:lstStyle/>
                    <a:p>
                      <a:pPr algn="l" fontAlgn="b"/>
                      <a:r>
                        <a:rPr lang="en-US" sz="1100" b="0" i="0" u="none" strike="noStrike">
                          <a:solidFill>
                            <a:srgbClr val="000000"/>
                          </a:solidFill>
                          <a:effectLst/>
                          <a:latin typeface="Calibri" panose="020F0502020204030204" pitchFamily="34" charset="0"/>
                        </a:rPr>
                        <a:t>... if she goes out without telling him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15</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15</a:t>
                      </a:r>
                    </a:p>
                  </a:txBody>
                  <a:tcPr marL="7620" marR="7620" marT="7620" marB="0" anchor="b">
                    <a:lnL>
                      <a:noFill/>
                    </a:lnL>
                    <a:lnR>
                      <a:noFill/>
                    </a:lnR>
                    <a:lnT>
                      <a:noFill/>
                    </a:lnT>
                    <a:lnB>
                      <a:noFill/>
                    </a:lnB>
                  </a:tcPr>
                </a:tc>
                <a:extLst>
                  <a:ext uri="{0D108BD9-81ED-4DB2-BD59-A6C34878D82A}">
                    <a16:rowId xmlns:a16="http://schemas.microsoft.com/office/drawing/2014/main" val="463095600"/>
                  </a:ext>
                </a:extLst>
              </a:tr>
              <a:tr h="182880">
                <a:tc>
                  <a:txBody>
                    <a:bodyPr/>
                    <a:lstStyle/>
                    <a:p>
                      <a:pPr algn="l" fontAlgn="b"/>
                      <a:r>
                        <a:rPr lang="en-US" sz="1100" b="0" i="0" u="none" strike="noStrike">
                          <a:solidFill>
                            <a:srgbClr val="000000"/>
                          </a:solidFill>
                          <a:effectLst/>
                          <a:latin typeface="Calibri" panose="020F0502020204030204" pitchFamily="34" charset="0"/>
                        </a:rPr>
                        <a:t>... if she burns the food</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24</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2219356735"/>
                  </a:ext>
                </a:extLst>
              </a:tr>
              <a:tr h="182880">
                <a:tc>
                  <a:txBody>
                    <a:bodyPr/>
                    <a:lstStyle/>
                    <a:p>
                      <a:pPr algn="l" fontAlgn="b"/>
                      <a:r>
                        <a:rPr lang="en-US" sz="1100" b="0" i="0" u="none" strike="noStrike">
                          <a:solidFill>
                            <a:srgbClr val="000000"/>
                          </a:solidFill>
                          <a:effectLst/>
                          <a:latin typeface="Calibri" panose="020F0502020204030204" pitchFamily="34" charset="0"/>
                        </a:rPr>
                        <a:t>... if she argues with him</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21</a:t>
                      </a:r>
                    </a:p>
                  </a:txBody>
                  <a:tcPr marL="7620" marR="7620" marT="7620" marB="0" anchor="b">
                    <a:lnL>
                      <a:noFill/>
                    </a:lnL>
                    <a:lnR>
                      <a:noFill/>
                    </a:lnR>
                    <a:lnT>
                      <a:noFill/>
                    </a:lnT>
                    <a:lnB>
                      <a:noFill/>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920696105"/>
                  </a:ext>
                </a:extLst>
              </a:tr>
              <a:tr h="182880">
                <a:tc>
                  <a:txBody>
                    <a:bodyPr/>
                    <a:lstStyle/>
                    <a:p>
                      <a:pPr algn="l" fontAlgn="b"/>
                      <a:r>
                        <a:rPr lang="en-US" sz="1100" b="0" i="0" u="none" strike="noStrike">
                          <a:solidFill>
                            <a:srgbClr val="000000"/>
                          </a:solidFill>
                          <a:effectLst/>
                          <a:latin typeface="Calibri" panose="020F0502020204030204" pitchFamily="34" charset="0"/>
                        </a:rPr>
                        <a:t>... for at least one specific reason</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12</a:t>
                      </a:r>
                    </a:p>
                  </a:txBody>
                  <a:tcPr marL="7620" marR="7620" marT="7620" marB="0" anchor="b">
                    <a:lnL>
                      <a:noFill/>
                    </a:lnL>
                    <a:lnR>
                      <a:noFill/>
                    </a:lnR>
                    <a:lnT>
                      <a:noFill/>
                    </a:lnT>
                    <a:lnB>
                      <a:noFill/>
                    </a:lnB>
                  </a:tcPr>
                </a:tc>
                <a:extLst>
                  <a:ext uri="{0D108BD9-81ED-4DB2-BD59-A6C34878D82A}">
                    <a16:rowId xmlns:a16="http://schemas.microsoft.com/office/drawing/2014/main" val="3452938539"/>
                  </a:ext>
                </a:extLst>
              </a:tr>
            </a:tbl>
          </a:graphicData>
        </a:graphic>
      </p:graphicFrame>
      <p:sp>
        <p:nvSpPr>
          <p:cNvPr id="15" name="TextBox 14">
            <a:extLst>
              <a:ext uri="{FF2B5EF4-FFF2-40B4-BE49-F238E27FC236}">
                <a16:creationId xmlns:a16="http://schemas.microsoft.com/office/drawing/2014/main" id="{6C7CC217-3AF5-4E1B-A3BA-C9CCAC344983}"/>
              </a:ext>
            </a:extLst>
          </p:cNvPr>
          <p:cNvSpPr txBox="1"/>
          <p:nvPr/>
        </p:nvSpPr>
        <p:spPr>
          <a:xfrm>
            <a:off x="370114" y="4459951"/>
            <a:ext cx="9638383" cy="265009"/>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Which questions contribute the least and most randomness</a:t>
            </a:r>
          </a:p>
        </p:txBody>
      </p:sp>
      <p:sp>
        <p:nvSpPr>
          <p:cNvPr id="16" name="TextBox 15">
            <a:extLst>
              <a:ext uri="{FF2B5EF4-FFF2-40B4-BE49-F238E27FC236}">
                <a16:creationId xmlns:a16="http://schemas.microsoft.com/office/drawing/2014/main" id="{D4D00F0B-A13F-443E-A8F5-131C8CC7DB27}"/>
              </a:ext>
            </a:extLst>
          </p:cNvPr>
          <p:cNvSpPr txBox="1"/>
          <p:nvPr/>
        </p:nvSpPr>
        <p:spPr>
          <a:xfrm>
            <a:off x="5738874" y="5818987"/>
            <a:ext cx="5984677" cy="265009"/>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Most Random Spread</a:t>
            </a:r>
          </a:p>
        </p:txBody>
      </p:sp>
      <p:sp>
        <p:nvSpPr>
          <p:cNvPr id="17" name="TextBox 16">
            <a:extLst>
              <a:ext uri="{FF2B5EF4-FFF2-40B4-BE49-F238E27FC236}">
                <a16:creationId xmlns:a16="http://schemas.microsoft.com/office/drawing/2014/main" id="{2CC08684-7B6F-452C-ADAF-5D51E719AEEB}"/>
              </a:ext>
            </a:extLst>
          </p:cNvPr>
          <p:cNvSpPr txBox="1"/>
          <p:nvPr/>
        </p:nvSpPr>
        <p:spPr>
          <a:xfrm>
            <a:off x="5738873" y="5999581"/>
            <a:ext cx="5984677" cy="265009"/>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Least Random Spread</a:t>
            </a:r>
          </a:p>
        </p:txBody>
      </p:sp>
      <p:sp>
        <p:nvSpPr>
          <p:cNvPr id="18" name="TextBox 17">
            <a:extLst>
              <a:ext uri="{FF2B5EF4-FFF2-40B4-BE49-F238E27FC236}">
                <a16:creationId xmlns:a16="http://schemas.microsoft.com/office/drawing/2014/main" id="{6AFF9CD7-4CD0-4B4D-B6C1-F42386CA330A}"/>
              </a:ext>
            </a:extLst>
          </p:cNvPr>
          <p:cNvSpPr txBox="1"/>
          <p:nvPr/>
        </p:nvSpPr>
        <p:spPr>
          <a:xfrm>
            <a:off x="370114" y="3104547"/>
            <a:ext cx="9586042" cy="842090"/>
          </a:xfrm>
          <a:prstGeom prst="rect">
            <a:avLst/>
          </a:prstGeom>
          <a:noFill/>
        </p:spPr>
        <p:txBody>
          <a:bodyPr wrap="square" rtlCol="0">
            <a:spAutoFit/>
          </a:bodyPr>
          <a:lstStyle/>
          <a:p>
            <a:pPr>
              <a:lnSpc>
                <a:spcPts val="1500"/>
              </a:lnSpc>
            </a:pPr>
            <a:r>
              <a:rPr lang="en-US" sz="1000" dirty="0">
                <a:latin typeface="Century Gothic" panose="020B0502020202020204" pitchFamily="34" charset="0"/>
              </a:rPr>
              <a:t>The results of Pakistan follow the same order of significance as observed in worldwide and South Asian countries</a:t>
            </a:r>
          </a:p>
          <a:p>
            <a:pPr>
              <a:lnSpc>
                <a:spcPts val="1500"/>
              </a:lnSpc>
            </a:pPr>
            <a:r>
              <a:rPr lang="en-US" sz="1000" dirty="0">
                <a:latin typeface="Century Gothic" panose="020B0502020202020204" pitchFamily="34" charset="0"/>
              </a:rPr>
              <a:t>Education seems to be the most significant demographic, followed by Residence.</a:t>
            </a:r>
          </a:p>
          <a:p>
            <a:pPr>
              <a:lnSpc>
                <a:spcPts val="1500"/>
              </a:lnSpc>
            </a:pPr>
            <a:r>
              <a:rPr lang="en-US" sz="1000" dirty="0">
                <a:latin typeface="Century Gothic" panose="020B0502020202020204" pitchFamily="34" charset="0"/>
              </a:rPr>
              <a:t>Marital status and age do not show significant trends</a:t>
            </a:r>
          </a:p>
          <a:p>
            <a:pPr>
              <a:lnSpc>
                <a:spcPts val="1500"/>
              </a:lnSpc>
            </a:pPr>
            <a:r>
              <a:rPr lang="en-US" sz="1000" dirty="0">
                <a:latin typeface="Century Gothic" panose="020B0502020202020204" pitchFamily="34" charset="0"/>
              </a:rPr>
              <a:t> P values are higher for men than women indicating more randomness in men’s data</a:t>
            </a:r>
          </a:p>
        </p:txBody>
      </p:sp>
    </p:spTree>
    <p:extLst>
      <p:ext uri="{BB962C8B-B14F-4D97-AF65-F5344CB8AC3E}">
        <p14:creationId xmlns:p14="http://schemas.microsoft.com/office/powerpoint/2010/main" val="33457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02BA-3FF9-4A9B-85C6-FA9197C07D9B}"/>
              </a:ext>
            </a:extLst>
          </p:cNvPr>
          <p:cNvSpPr>
            <a:spLocks noGrp="1"/>
          </p:cNvSpPr>
          <p:nvPr>
            <p:ph type="title"/>
          </p:nvPr>
        </p:nvSpPr>
        <p:spPr>
          <a:xfrm>
            <a:off x="370114" y="-125240"/>
            <a:ext cx="10515600" cy="1325563"/>
          </a:xfrm>
        </p:spPr>
        <p:txBody>
          <a:bodyPr>
            <a:normAutofit/>
          </a:bodyPr>
          <a:lstStyle/>
          <a:p>
            <a:r>
              <a:rPr lang="en-US" sz="2800" dirty="0">
                <a:latin typeface="Century Gothic" panose="020B0502020202020204" pitchFamily="34" charset="0"/>
              </a:rPr>
              <a:t>Conclusions – Dataset 1</a:t>
            </a:r>
          </a:p>
        </p:txBody>
      </p:sp>
      <p:sp>
        <p:nvSpPr>
          <p:cNvPr id="25" name="Rectangle 24">
            <a:extLst>
              <a:ext uri="{FF2B5EF4-FFF2-40B4-BE49-F238E27FC236}">
                <a16:creationId xmlns:a16="http://schemas.microsoft.com/office/drawing/2014/main" id="{2210278F-555E-4BD4-BE62-DC40ED44C567}"/>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3850CCA-18C4-4175-849C-64EAD85271F9}"/>
              </a:ext>
            </a:extLst>
          </p:cNvPr>
          <p:cNvCxnSpPr>
            <a:cxnSpLocks/>
          </p:cNvCxnSpPr>
          <p:nvPr/>
        </p:nvCxnSpPr>
        <p:spPr>
          <a:xfrm rot="16200000">
            <a:off x="1806618" y="-427477"/>
            <a:ext cx="0" cy="26323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3C10D8-B13C-4D4C-8FE4-BC9353A24385}"/>
              </a:ext>
            </a:extLst>
          </p:cNvPr>
          <p:cNvSpPr txBox="1"/>
          <p:nvPr/>
        </p:nvSpPr>
        <p:spPr>
          <a:xfrm>
            <a:off x="370114" y="1302484"/>
            <a:ext cx="11257064" cy="584775"/>
          </a:xfrm>
          <a:prstGeom prst="rect">
            <a:avLst/>
          </a:prstGeom>
          <a:noFill/>
        </p:spPr>
        <p:txBody>
          <a:bodyPr wrap="square" rtlCol="0">
            <a:spAutoFit/>
          </a:bodyPr>
          <a:lstStyle/>
          <a:p>
            <a:endParaRPr lang="en-US" sz="1600" dirty="0">
              <a:latin typeface="Century Gothic" panose="020B0502020202020204" pitchFamily="34" charset="0"/>
            </a:endParaRPr>
          </a:p>
          <a:p>
            <a:endParaRPr lang="en-US" sz="1600" dirty="0">
              <a:latin typeface="Century Gothic" panose="020B0502020202020204" pitchFamily="34" charset="0"/>
            </a:endParaRPr>
          </a:p>
        </p:txBody>
      </p:sp>
      <p:graphicFrame>
        <p:nvGraphicFramePr>
          <p:cNvPr id="5" name="Table 4">
            <a:extLst>
              <a:ext uri="{FF2B5EF4-FFF2-40B4-BE49-F238E27FC236}">
                <a16:creationId xmlns:a16="http://schemas.microsoft.com/office/drawing/2014/main" id="{A0627DDA-BCF0-4FED-A86D-F840CE487041}"/>
              </a:ext>
            </a:extLst>
          </p:cNvPr>
          <p:cNvGraphicFramePr>
            <a:graphicFrameLocks noGrp="1"/>
          </p:cNvGraphicFramePr>
          <p:nvPr/>
        </p:nvGraphicFramePr>
        <p:xfrm>
          <a:off x="370114" y="1386858"/>
          <a:ext cx="11364686" cy="5012980"/>
        </p:xfrm>
        <a:graphic>
          <a:graphicData uri="http://schemas.openxmlformats.org/drawingml/2006/table">
            <a:tbl>
              <a:tblPr/>
              <a:tblGrid>
                <a:gridCol w="581268">
                  <a:extLst>
                    <a:ext uri="{9D8B030D-6E8A-4147-A177-3AD203B41FA5}">
                      <a16:colId xmlns:a16="http://schemas.microsoft.com/office/drawing/2014/main" val="4237113529"/>
                    </a:ext>
                  </a:extLst>
                </a:gridCol>
                <a:gridCol w="10783418">
                  <a:extLst>
                    <a:ext uri="{9D8B030D-6E8A-4147-A177-3AD203B41FA5}">
                      <a16:colId xmlns:a16="http://schemas.microsoft.com/office/drawing/2014/main" val="2522688003"/>
                    </a:ext>
                  </a:extLst>
                </a:gridCol>
              </a:tblGrid>
              <a:tr h="480492">
                <a:tc>
                  <a:txBody>
                    <a:bodyPr/>
                    <a:lstStyle/>
                    <a:p>
                      <a:pPr algn="r" fontAlgn="t"/>
                      <a:r>
                        <a:rPr lang="en-US" sz="1000" b="0" i="0" u="none" strike="noStrike" dirty="0">
                          <a:solidFill>
                            <a:srgbClr val="000000"/>
                          </a:solidFill>
                          <a:effectLst/>
                          <a:latin typeface="Century Gothic" panose="020B0502020202020204" pitchFamily="34" charset="0"/>
                        </a:rPr>
                        <a:t>1</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Trend of significance follows a consistent order. </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Whether we consider Worldwide, South Asia or Just Pakistan, the most significant attribute is education, followed by residence, employment, marital status and then age</a:t>
                      </a:r>
                    </a:p>
                  </a:txBody>
                  <a:tcPr>
                    <a:lnL>
                      <a:noFill/>
                    </a:lnL>
                    <a:lnR>
                      <a:noFill/>
                    </a:lnR>
                    <a:lnT>
                      <a:noFill/>
                    </a:lnT>
                    <a:lnB>
                      <a:noFill/>
                    </a:lnB>
                  </a:tcPr>
                </a:tc>
                <a:extLst>
                  <a:ext uri="{0D108BD9-81ED-4DB2-BD59-A6C34878D82A}">
                    <a16:rowId xmlns:a16="http://schemas.microsoft.com/office/drawing/2014/main" val="3702029209"/>
                  </a:ext>
                </a:extLst>
              </a:tr>
              <a:tr h="480492">
                <a:tc>
                  <a:txBody>
                    <a:bodyPr/>
                    <a:lstStyle/>
                    <a:p>
                      <a:pPr algn="r" fontAlgn="t"/>
                      <a:r>
                        <a:rPr lang="en-US" sz="1000" b="0" i="0" u="none" strike="noStrike">
                          <a:solidFill>
                            <a:srgbClr val="000000"/>
                          </a:solidFill>
                          <a:effectLst/>
                          <a:latin typeface="Century Gothic" panose="020B0502020202020204" pitchFamily="34" charset="0"/>
                        </a:rPr>
                        <a:t>2</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Age is the least significant attribute with significance visible in very few countries worldwide and no country in South Asia.</a:t>
                      </a:r>
                    </a:p>
                  </a:txBody>
                  <a:tcPr>
                    <a:lnL>
                      <a:noFill/>
                    </a:lnL>
                    <a:lnR>
                      <a:noFill/>
                    </a:lnR>
                    <a:lnT>
                      <a:noFill/>
                    </a:lnT>
                    <a:lnB>
                      <a:noFill/>
                    </a:lnB>
                  </a:tcPr>
                </a:tc>
                <a:extLst>
                  <a:ext uri="{0D108BD9-81ED-4DB2-BD59-A6C34878D82A}">
                    <a16:rowId xmlns:a16="http://schemas.microsoft.com/office/drawing/2014/main" val="2448714606"/>
                  </a:ext>
                </a:extLst>
              </a:tr>
              <a:tr h="480492">
                <a:tc>
                  <a:txBody>
                    <a:bodyPr/>
                    <a:lstStyle/>
                    <a:p>
                      <a:pPr algn="r" fontAlgn="t"/>
                      <a:r>
                        <a:rPr lang="en-US" sz="1000" b="0" i="0" u="none" strike="noStrike">
                          <a:solidFill>
                            <a:srgbClr val="000000"/>
                          </a:solidFill>
                          <a:effectLst/>
                          <a:latin typeface="Century Gothic" panose="020B0502020202020204" pitchFamily="34" charset="0"/>
                        </a:rPr>
                        <a:t>3</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In majority of the cases, Female responses follow a significant pattern whereas Male responses appear more random. </a:t>
                      </a:r>
                    </a:p>
                  </a:txBody>
                  <a:tcPr>
                    <a:lnL>
                      <a:noFill/>
                    </a:lnL>
                    <a:lnR>
                      <a:noFill/>
                    </a:lnR>
                    <a:lnT>
                      <a:noFill/>
                    </a:lnT>
                    <a:lnB>
                      <a:noFill/>
                    </a:lnB>
                  </a:tcPr>
                </a:tc>
                <a:extLst>
                  <a:ext uri="{0D108BD9-81ED-4DB2-BD59-A6C34878D82A}">
                    <a16:rowId xmlns:a16="http://schemas.microsoft.com/office/drawing/2014/main" val="1054291388"/>
                  </a:ext>
                </a:extLst>
              </a:tr>
              <a:tr h="480492">
                <a:tc>
                  <a:txBody>
                    <a:bodyPr/>
                    <a:lstStyle/>
                    <a:p>
                      <a:pPr algn="r" fontAlgn="t"/>
                      <a:r>
                        <a:rPr lang="en-US" sz="1000" b="0" i="0" u="none" strike="noStrike">
                          <a:solidFill>
                            <a:srgbClr val="000000"/>
                          </a:solidFill>
                          <a:effectLst/>
                          <a:latin typeface="Century Gothic" panose="020B0502020202020204" pitchFamily="34" charset="0"/>
                        </a:rPr>
                        <a:t>4</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In Pakistan, Education, Residence and Employment show the most significant relationship with justification of violence. </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Responses of men seem to be more random than those of women</a:t>
                      </a:r>
                    </a:p>
                  </a:txBody>
                  <a:tcPr>
                    <a:lnL>
                      <a:noFill/>
                    </a:lnL>
                    <a:lnR>
                      <a:noFill/>
                    </a:lnR>
                    <a:lnT>
                      <a:noFill/>
                    </a:lnT>
                    <a:lnB>
                      <a:noFill/>
                    </a:lnB>
                  </a:tcPr>
                </a:tc>
                <a:extLst>
                  <a:ext uri="{0D108BD9-81ED-4DB2-BD59-A6C34878D82A}">
                    <a16:rowId xmlns:a16="http://schemas.microsoft.com/office/drawing/2014/main" val="2463358946"/>
                  </a:ext>
                </a:extLst>
              </a:tr>
              <a:tr h="480492">
                <a:tc>
                  <a:txBody>
                    <a:bodyPr/>
                    <a:lstStyle/>
                    <a:p>
                      <a:pPr algn="r" fontAlgn="t"/>
                      <a:r>
                        <a:rPr lang="en-US" sz="1000" b="0" i="0" u="none" strike="noStrike">
                          <a:solidFill>
                            <a:srgbClr val="000000"/>
                          </a:solidFill>
                          <a:effectLst/>
                          <a:latin typeface="Century Gothic" panose="020B0502020202020204" pitchFamily="34" charset="0"/>
                        </a:rPr>
                        <a:t>5</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If we observe Pakistan Data, sorted by p value, and look at the number of significant orders against each question, we see that the question </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 if she burns the food" contributes the most randomness</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Meanwhile "… if she argues with him" shows the most consistency</a:t>
                      </a:r>
                    </a:p>
                  </a:txBody>
                  <a:tcPr>
                    <a:lnL>
                      <a:noFill/>
                    </a:lnL>
                    <a:lnR>
                      <a:noFill/>
                    </a:lnR>
                    <a:lnT>
                      <a:noFill/>
                    </a:lnT>
                    <a:lnB>
                      <a:noFill/>
                    </a:lnB>
                  </a:tcPr>
                </a:tc>
                <a:extLst>
                  <a:ext uri="{0D108BD9-81ED-4DB2-BD59-A6C34878D82A}">
                    <a16:rowId xmlns:a16="http://schemas.microsoft.com/office/drawing/2014/main" val="3563582879"/>
                  </a:ext>
                </a:extLst>
              </a:tr>
              <a:tr h="480492">
                <a:tc>
                  <a:txBody>
                    <a:bodyPr/>
                    <a:lstStyle/>
                    <a:p>
                      <a:pPr algn="r" fontAlgn="t"/>
                      <a:r>
                        <a:rPr lang="en-US" sz="1000" b="0" i="0" u="none" strike="noStrike">
                          <a:solidFill>
                            <a:srgbClr val="000000"/>
                          </a:solidFill>
                          <a:effectLst/>
                          <a:latin typeface="Century Gothic" panose="020B0502020202020204" pitchFamily="34" charset="0"/>
                        </a:rPr>
                        <a:t>6</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If we look at the graphs, yellow bars (representing women's responses) are longer than black bars (men's responses). We can clearly see that in most cases, women in Pakistan justify domestic violence against wives more than men do. </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This could be an indication of internalized misogyny. The rationale needs to be investigated further</a:t>
                      </a:r>
                    </a:p>
                  </a:txBody>
                  <a:tcPr>
                    <a:lnL>
                      <a:noFill/>
                    </a:lnL>
                    <a:lnR>
                      <a:noFill/>
                    </a:lnR>
                    <a:lnT>
                      <a:noFill/>
                    </a:lnT>
                    <a:lnB>
                      <a:noFill/>
                    </a:lnB>
                  </a:tcPr>
                </a:tc>
                <a:extLst>
                  <a:ext uri="{0D108BD9-81ED-4DB2-BD59-A6C34878D82A}">
                    <a16:rowId xmlns:a16="http://schemas.microsoft.com/office/drawing/2014/main" val="643170512"/>
                  </a:ext>
                </a:extLst>
              </a:tr>
              <a:tr h="480492">
                <a:tc>
                  <a:txBody>
                    <a:bodyPr/>
                    <a:lstStyle/>
                    <a:p>
                      <a:pPr algn="r" fontAlgn="t"/>
                      <a:r>
                        <a:rPr lang="en-US" sz="1000" b="0" i="0" u="none" strike="noStrike">
                          <a:solidFill>
                            <a:srgbClr val="000000"/>
                          </a:solidFill>
                          <a:effectLst/>
                          <a:latin typeface="Century Gothic" panose="020B0502020202020204" pitchFamily="34" charset="0"/>
                        </a:rPr>
                        <a:t>7</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Although these questions give us an idea of the perceptions surrounding domestic violence, they may not be the best metric for determining a person's potential to perpetrate or be victimized by domestic violence.</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There is a chance that abusers might hide their true perceptions from interviewers and may provide misleading responses</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Presence of abuser during interviews could also influence victims' responses</a:t>
                      </a:r>
                      <a:br>
                        <a:rPr lang="en-US" sz="1000" b="0" i="0" u="none" strike="noStrike" dirty="0">
                          <a:solidFill>
                            <a:srgbClr val="000000"/>
                          </a:solidFill>
                          <a:effectLst/>
                          <a:latin typeface="Century Gothic" panose="020B0502020202020204" pitchFamily="34" charset="0"/>
                        </a:rPr>
                      </a:br>
                      <a:r>
                        <a:rPr lang="en-US" sz="1000" b="0" i="0" u="none" strike="noStrike" dirty="0">
                          <a:solidFill>
                            <a:srgbClr val="000000"/>
                          </a:solidFill>
                          <a:effectLst/>
                          <a:latin typeface="Century Gothic" panose="020B0502020202020204" pitchFamily="34" charset="0"/>
                        </a:rPr>
                        <a:t>More insights can be derived from reports of actual incidents of abuse rather than mere reports of perception</a:t>
                      </a:r>
                      <a:br>
                        <a:rPr lang="en-US" sz="1000" b="0" i="0" u="none" strike="noStrike" dirty="0">
                          <a:solidFill>
                            <a:srgbClr val="000000"/>
                          </a:solidFill>
                          <a:effectLst/>
                          <a:latin typeface="Century Gothic" panose="020B0502020202020204" pitchFamily="34" charset="0"/>
                        </a:rPr>
                      </a:br>
                      <a:endParaRPr lang="en-US" sz="1000" b="0" i="0" u="none" strike="noStrike" dirty="0">
                        <a:solidFill>
                          <a:srgbClr val="000000"/>
                        </a:solidFill>
                        <a:effectLst/>
                        <a:latin typeface="Century Gothic" panose="020B0502020202020204" pitchFamily="34" charset="0"/>
                      </a:endParaRPr>
                    </a:p>
                  </a:txBody>
                  <a:tcPr>
                    <a:lnL>
                      <a:noFill/>
                    </a:lnL>
                    <a:lnR>
                      <a:noFill/>
                    </a:lnR>
                    <a:lnT>
                      <a:noFill/>
                    </a:lnT>
                    <a:lnB>
                      <a:noFill/>
                    </a:lnB>
                  </a:tcPr>
                </a:tc>
                <a:extLst>
                  <a:ext uri="{0D108BD9-81ED-4DB2-BD59-A6C34878D82A}">
                    <a16:rowId xmlns:a16="http://schemas.microsoft.com/office/drawing/2014/main" val="1728050197"/>
                  </a:ext>
                </a:extLst>
              </a:tr>
              <a:tr h="534307">
                <a:tc>
                  <a:txBody>
                    <a:bodyPr/>
                    <a:lstStyle/>
                    <a:p>
                      <a:pPr algn="r" fontAlgn="t"/>
                      <a:r>
                        <a:rPr lang="en-US" sz="1000" b="0" i="0" u="none" strike="noStrike">
                          <a:solidFill>
                            <a:srgbClr val="000000"/>
                          </a:solidFill>
                          <a:effectLst/>
                          <a:latin typeface="Century Gothic" panose="020B0502020202020204" pitchFamily="34" charset="0"/>
                        </a:rPr>
                        <a:t>8</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As we are given percentage aggregates, we cannot observe how different permutations and combinations of demographics may work together to influence the occurrence of and perception around domestic violence. For this, we would need raw data records</a:t>
                      </a:r>
                    </a:p>
                  </a:txBody>
                  <a:tcPr>
                    <a:lnL>
                      <a:noFill/>
                    </a:lnL>
                    <a:lnR>
                      <a:noFill/>
                    </a:lnR>
                    <a:lnT>
                      <a:noFill/>
                    </a:lnT>
                    <a:lnB>
                      <a:noFill/>
                    </a:lnB>
                  </a:tcPr>
                </a:tc>
                <a:extLst>
                  <a:ext uri="{0D108BD9-81ED-4DB2-BD59-A6C34878D82A}">
                    <a16:rowId xmlns:a16="http://schemas.microsoft.com/office/drawing/2014/main" val="3269598935"/>
                  </a:ext>
                </a:extLst>
              </a:tr>
              <a:tr h="453585">
                <a:tc>
                  <a:txBody>
                    <a:bodyPr/>
                    <a:lstStyle/>
                    <a:p>
                      <a:pPr algn="r" fontAlgn="t"/>
                      <a:r>
                        <a:rPr lang="en-US" sz="1000" b="0" i="0" u="none" strike="noStrike">
                          <a:solidFill>
                            <a:srgbClr val="000000"/>
                          </a:solidFill>
                          <a:effectLst/>
                          <a:latin typeface="Century Gothic" panose="020B0502020202020204" pitchFamily="34" charset="0"/>
                        </a:rPr>
                        <a:t>9</a:t>
                      </a:r>
                    </a:p>
                  </a:txBody>
                  <a:tcPr>
                    <a:lnL>
                      <a:noFill/>
                    </a:lnL>
                    <a:lnR>
                      <a:noFill/>
                    </a:lnR>
                    <a:lnT>
                      <a:noFill/>
                    </a:lnT>
                    <a:lnB>
                      <a:noFill/>
                    </a:lnB>
                  </a:tcPr>
                </a:tc>
                <a:tc>
                  <a:txBody>
                    <a:bodyPr/>
                    <a:lstStyle/>
                    <a:p>
                      <a:pPr algn="l" fontAlgn="t"/>
                      <a:r>
                        <a:rPr lang="en-US" sz="1000" b="0" i="0" u="none" strike="noStrike" dirty="0">
                          <a:solidFill>
                            <a:srgbClr val="000000"/>
                          </a:solidFill>
                          <a:effectLst/>
                          <a:latin typeface="Century Gothic" panose="020B0502020202020204" pitchFamily="34" charset="0"/>
                        </a:rPr>
                        <a:t>We are not given any information on the number of participants overall or in a specific demographic category. Hence, we don’t know if our data is biased. We are hence working with the assumption that the data is uniform and we have equal numbers of people from each demographic</a:t>
                      </a:r>
                    </a:p>
                  </a:txBody>
                  <a:tcPr>
                    <a:lnL>
                      <a:noFill/>
                    </a:lnL>
                    <a:lnR>
                      <a:noFill/>
                    </a:lnR>
                    <a:lnT>
                      <a:noFill/>
                    </a:lnT>
                    <a:lnB>
                      <a:noFill/>
                    </a:lnB>
                  </a:tcPr>
                </a:tc>
                <a:extLst>
                  <a:ext uri="{0D108BD9-81ED-4DB2-BD59-A6C34878D82A}">
                    <a16:rowId xmlns:a16="http://schemas.microsoft.com/office/drawing/2014/main" val="2527800122"/>
                  </a:ext>
                </a:extLst>
              </a:tr>
            </a:tbl>
          </a:graphicData>
        </a:graphic>
      </p:graphicFrame>
    </p:spTree>
    <p:extLst>
      <p:ext uri="{BB962C8B-B14F-4D97-AF65-F5344CB8AC3E}">
        <p14:creationId xmlns:p14="http://schemas.microsoft.com/office/powerpoint/2010/main" val="275000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02CB-14F4-45B1-ACD7-EA82C629C1A5}"/>
              </a:ext>
            </a:extLst>
          </p:cNvPr>
          <p:cNvSpPr>
            <a:spLocks noGrp="1"/>
          </p:cNvSpPr>
          <p:nvPr>
            <p:ph type="title"/>
          </p:nvPr>
        </p:nvSpPr>
        <p:spPr/>
        <p:txBody>
          <a:bodyPr>
            <a:normAutofit/>
          </a:bodyPr>
          <a:lstStyle/>
          <a:p>
            <a:r>
              <a:rPr lang="en-US" sz="3200" spc="300" dirty="0">
                <a:solidFill>
                  <a:schemeClr val="bg1">
                    <a:lumMod val="95000"/>
                  </a:schemeClr>
                </a:solidFill>
                <a:latin typeface="Century Gothic" panose="020B0502020202020204" pitchFamily="34" charset="0"/>
              </a:rPr>
              <a:t>Analysis of Dataset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36E5E7-93D8-45BF-B042-8E2E9C9F19DE}"/>
                  </a:ext>
                </a:extLst>
              </p:cNvPr>
              <p:cNvSpPr>
                <a:spLocks noGrp="1"/>
              </p:cNvSpPr>
              <p:nvPr>
                <p:ph idx="1"/>
              </p:nvPr>
            </p:nvSpPr>
            <p:spPr/>
            <p:txBody>
              <a:bodyPr>
                <a:normAutofit/>
              </a:bodyPr>
              <a:lstStyle/>
              <a:p>
                <a:pPr marL="0" indent="0">
                  <a:buNone/>
                </a:pPr>
                <a:r>
                  <a:rPr lang="en-US" sz="2400" dirty="0">
                    <a:solidFill>
                      <a:schemeClr val="bg1">
                        <a:lumMod val="95000"/>
                      </a:schemeClr>
                    </a:solidFill>
                    <a:latin typeface="Century Gothic" panose="020B0502020202020204" pitchFamily="34" charset="0"/>
                  </a:rPr>
                  <a:t>Preprocessing:</a:t>
                </a:r>
              </a:p>
              <a:p>
                <a:pPr lvl="1">
                  <a:lnSpc>
                    <a:spcPct val="150000"/>
                  </a:lnSpc>
                </a:pPr>
                <a:r>
                  <a:rPr lang="en-US" sz="2000" dirty="0">
                    <a:solidFill>
                      <a:schemeClr val="bg1">
                        <a:lumMod val="95000"/>
                      </a:schemeClr>
                    </a:solidFill>
                    <a:latin typeface="Century Gothic" panose="020B0502020202020204" pitchFamily="34" charset="0"/>
                  </a:rPr>
                  <a:t>Remove records with missing output labels: 2557/ 3334 records left</a:t>
                </a:r>
              </a:p>
              <a:p>
                <a:pPr lvl="1">
                  <a:lnSpc>
                    <a:spcPct val="150000"/>
                  </a:lnSpc>
                </a:pPr>
                <a:r>
                  <a:rPr lang="en-US" sz="2000" dirty="0">
                    <a:solidFill>
                      <a:schemeClr val="bg1">
                        <a:lumMod val="95000"/>
                      </a:schemeClr>
                    </a:solidFill>
                    <a:latin typeface="Century Gothic" panose="020B0502020202020204" pitchFamily="34" charset="0"/>
                  </a:rPr>
                  <a:t>Eliminating redundant columns: 116 potential input attributes and 27 potential output attributes left</a:t>
                </a:r>
              </a:p>
              <a:p>
                <a:pPr lvl="1">
                  <a:lnSpc>
                    <a:spcPct val="150000"/>
                  </a:lnSpc>
                </a:pPr>
                <a:r>
                  <a:rPr lang="en-US" sz="2000" dirty="0">
                    <a:solidFill>
                      <a:schemeClr val="bg1">
                        <a:lumMod val="95000"/>
                      </a:schemeClr>
                    </a:solidFill>
                    <a:latin typeface="Century Gothic" panose="020B0502020202020204" pitchFamily="34" charset="0"/>
                  </a:rPr>
                  <a:t>Adjusting Data types and ranges</a:t>
                </a:r>
              </a:p>
              <a:p>
                <a:pPr lvl="1">
                  <a:lnSpc>
                    <a:spcPct val="150000"/>
                  </a:lnSpc>
                </a:pPr>
                <a:r>
                  <a:rPr lang="en-US" sz="2000" dirty="0">
                    <a:solidFill>
                      <a:schemeClr val="bg1">
                        <a:lumMod val="95000"/>
                      </a:schemeClr>
                    </a:solidFill>
                    <a:latin typeface="Century Gothic" panose="020B0502020202020204" pitchFamily="34" charset="0"/>
                  </a:rPr>
                  <a:t>Statistical Analysis - </a:t>
                </a:r>
                <a14:m>
                  <m:oMath xmlns:m="http://schemas.openxmlformats.org/officeDocument/2006/math">
                    <m:r>
                      <m:rPr>
                        <m:nor/>
                      </m:rPr>
                      <a:rPr lang="en-US" sz="2000" dirty="0" smtClean="0">
                        <a:solidFill>
                          <a:schemeClr val="bg1">
                            <a:lumMod val="95000"/>
                          </a:schemeClr>
                        </a:solidFill>
                        <a:latin typeface="Century Gothic" panose="020B0502020202020204" pitchFamily="34" charset="0"/>
                      </a:rPr>
                      <m:t>𝜒</m:t>
                    </m:r>
                    <m:r>
                      <m:rPr>
                        <m:nor/>
                      </m:rPr>
                      <a:rPr lang="en-US" sz="2000" b="0" i="0" baseline="30000" dirty="0" smtClean="0">
                        <a:solidFill>
                          <a:schemeClr val="bg1">
                            <a:lumMod val="95000"/>
                          </a:schemeClr>
                        </a:solidFill>
                        <a:latin typeface="Century Gothic" panose="020B0502020202020204" pitchFamily="34" charset="0"/>
                      </a:rPr>
                      <m:t>2</m:t>
                    </m:r>
                    <m:r>
                      <m:rPr>
                        <m:nor/>
                      </m:rPr>
                      <a:rPr lang="en-US" sz="2000" b="0" i="0" dirty="0" smtClean="0">
                        <a:solidFill>
                          <a:schemeClr val="bg1">
                            <a:lumMod val="95000"/>
                          </a:schemeClr>
                        </a:solidFill>
                        <a:latin typeface="Century Gothic" panose="020B0502020202020204" pitchFamily="34" charset="0"/>
                      </a:rPr>
                      <m:t> </m:t>
                    </m:r>
                  </m:oMath>
                </a14:m>
                <a:endParaRPr lang="en-US" sz="2000" dirty="0">
                  <a:solidFill>
                    <a:schemeClr val="bg1">
                      <a:lumMod val="95000"/>
                    </a:schemeClr>
                  </a:solidFill>
                  <a:latin typeface="Century Gothic" panose="020B0502020202020204" pitchFamily="34" charset="0"/>
                </a:endParaRPr>
              </a:p>
            </p:txBody>
          </p:sp>
        </mc:Choice>
        <mc:Fallback xmlns="">
          <p:sp>
            <p:nvSpPr>
              <p:cNvPr id="3" name="Content Placeholder 2">
                <a:extLst>
                  <a:ext uri="{FF2B5EF4-FFF2-40B4-BE49-F238E27FC236}">
                    <a16:creationId xmlns:a16="http://schemas.microsoft.com/office/drawing/2014/main" id="{BE36E5E7-93D8-45BF-B042-8E2E9C9F19DE}"/>
                  </a:ext>
                </a:extLst>
              </p:cNvPr>
              <p:cNvSpPr>
                <a:spLocks noGrp="1" noRot="1" noChangeAspect="1" noMove="1" noResize="1" noEditPoints="1" noAdjustHandles="1" noChangeArrowheads="1" noChangeShapeType="1" noTextEdit="1"/>
              </p:cNvSpPr>
              <p:nvPr>
                <p:ph idx="1"/>
              </p:nvPr>
            </p:nvSpPr>
            <p:spPr>
              <a:blipFill>
                <a:blip r:embed="rId2"/>
                <a:stretch>
                  <a:fillRect l="-928" t="-1961" r="-348"/>
                </a:stretch>
              </a:blipFill>
            </p:spPr>
            <p:txBody>
              <a:bodyPr/>
              <a:lstStyle/>
              <a:p>
                <a:r>
                  <a:rPr lang="en-US">
                    <a:noFill/>
                  </a:rPr>
                  <a:t> </a:t>
                </a:r>
              </a:p>
            </p:txBody>
          </p:sp>
        </mc:Fallback>
      </mc:AlternateContent>
    </p:spTree>
    <p:extLst>
      <p:ext uri="{BB962C8B-B14F-4D97-AF65-F5344CB8AC3E}">
        <p14:creationId xmlns:p14="http://schemas.microsoft.com/office/powerpoint/2010/main" val="1092666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FB11F0-C0C3-4F5F-A714-64F0B18F877D}"/>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89A04220-6DD7-4D33-BBE0-3D8CEB9F623B}"/>
              </a:ext>
            </a:extLst>
          </p:cNvPr>
          <p:cNvPicPr>
            <a:picLocks noChangeAspect="1"/>
          </p:cNvPicPr>
          <p:nvPr/>
        </p:nvPicPr>
        <p:blipFill rotWithShape="1">
          <a:blip r:embed="rId2"/>
          <a:srcRect b="7160"/>
          <a:stretch/>
        </p:blipFill>
        <p:spPr>
          <a:xfrm>
            <a:off x="0" y="245533"/>
            <a:ext cx="12192000" cy="6366933"/>
          </a:xfrm>
          <a:prstGeom prst="rect">
            <a:avLst/>
          </a:prstGeom>
        </p:spPr>
      </p:pic>
    </p:spTree>
    <p:extLst>
      <p:ext uri="{BB962C8B-B14F-4D97-AF65-F5344CB8AC3E}">
        <p14:creationId xmlns:p14="http://schemas.microsoft.com/office/powerpoint/2010/main" val="1885916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0E7B18-0A6F-4633-B957-82B3D3AEA4F7}"/>
              </a:ext>
            </a:extLst>
          </p:cNvPr>
          <p:cNvPicPr>
            <a:picLocks noChangeAspect="1"/>
          </p:cNvPicPr>
          <p:nvPr/>
        </p:nvPicPr>
        <p:blipFill rotWithShape="1">
          <a:blip r:embed="rId2"/>
          <a:srcRect b="26842"/>
          <a:stretch/>
        </p:blipFill>
        <p:spPr>
          <a:xfrm>
            <a:off x="428978" y="2291644"/>
            <a:ext cx="10822278" cy="4453467"/>
          </a:xfrm>
          <a:prstGeom prst="rect">
            <a:avLst/>
          </a:prstGeom>
        </p:spPr>
      </p:pic>
      <p:sp>
        <p:nvSpPr>
          <p:cNvPr id="5" name="Content Placeholder 2">
            <a:extLst>
              <a:ext uri="{FF2B5EF4-FFF2-40B4-BE49-F238E27FC236}">
                <a16:creationId xmlns:a16="http://schemas.microsoft.com/office/drawing/2014/main" id="{4F4F03F6-C35B-4AAA-8EAB-7BC28C1C4AA9}"/>
              </a:ext>
            </a:extLst>
          </p:cNvPr>
          <p:cNvSpPr>
            <a:spLocks noGrp="1"/>
          </p:cNvSpPr>
          <p:nvPr>
            <p:ph idx="1"/>
          </p:nvPr>
        </p:nvSpPr>
        <p:spPr>
          <a:xfrm>
            <a:off x="341488" y="572558"/>
            <a:ext cx="12256911" cy="4351338"/>
          </a:xfrm>
        </p:spPr>
        <p:txBody>
          <a:bodyPr>
            <a:normAutofit/>
          </a:bodyPr>
          <a:lstStyle/>
          <a:p>
            <a:pPr marL="0" indent="0">
              <a:buNone/>
            </a:pPr>
            <a:r>
              <a:rPr lang="en-US" sz="1800" dirty="0">
                <a:solidFill>
                  <a:schemeClr val="bg1">
                    <a:lumMod val="95000"/>
                  </a:schemeClr>
                </a:solidFill>
                <a:latin typeface="Century Gothic" panose="020B0502020202020204" pitchFamily="34" charset="0"/>
              </a:rPr>
              <a:t>Eliminate inputs for which there are </a:t>
            </a:r>
          </a:p>
          <a:p>
            <a:r>
              <a:rPr lang="en-US" sz="1800" dirty="0">
                <a:solidFill>
                  <a:schemeClr val="bg1">
                    <a:lumMod val="95000"/>
                  </a:schemeClr>
                </a:solidFill>
                <a:latin typeface="Century Gothic" panose="020B0502020202020204" pitchFamily="34" charset="0"/>
              </a:rPr>
              <a:t>Very few outputs with significant p values</a:t>
            </a:r>
          </a:p>
          <a:p>
            <a:r>
              <a:rPr lang="en-US" sz="1800" dirty="0">
                <a:solidFill>
                  <a:schemeClr val="bg1">
                    <a:lumMod val="95000"/>
                  </a:schemeClr>
                </a:solidFill>
                <a:latin typeface="Century Gothic" panose="020B0502020202020204" pitchFamily="34" charset="0"/>
              </a:rPr>
              <a:t>The few values are all borderline</a:t>
            </a:r>
          </a:p>
          <a:p>
            <a:r>
              <a:rPr lang="en-US" sz="1800" dirty="0">
                <a:solidFill>
                  <a:schemeClr val="bg1">
                    <a:lumMod val="95000"/>
                  </a:schemeClr>
                </a:solidFill>
                <a:latin typeface="Century Gothic" panose="020B0502020202020204" pitchFamily="34" charset="0"/>
              </a:rPr>
              <a:t>Convey no new information</a:t>
            </a:r>
          </a:p>
        </p:txBody>
      </p:sp>
    </p:spTree>
    <p:extLst>
      <p:ext uri="{BB962C8B-B14F-4D97-AF65-F5344CB8AC3E}">
        <p14:creationId xmlns:p14="http://schemas.microsoft.com/office/powerpoint/2010/main" val="2555802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DC10197-C10D-436C-9419-DF0F61469FEF}"/>
              </a:ext>
            </a:extLst>
          </p:cNvPr>
          <p:cNvPicPr/>
          <p:nvPr/>
        </p:nvPicPr>
        <p:blipFill rotWithShape="1">
          <a:blip r:embed="rId2"/>
          <a:srcRect t="4277" b="4443"/>
          <a:stretch/>
        </p:blipFill>
        <p:spPr>
          <a:xfrm>
            <a:off x="119388" y="0"/>
            <a:ext cx="9116052" cy="6858000"/>
          </a:xfrm>
          <a:prstGeom prst="rect">
            <a:avLst/>
          </a:prstGeom>
        </p:spPr>
      </p:pic>
      <p:pic>
        <p:nvPicPr>
          <p:cNvPr id="14" name="Picture 13">
            <a:extLst>
              <a:ext uri="{FF2B5EF4-FFF2-40B4-BE49-F238E27FC236}">
                <a16:creationId xmlns:a16="http://schemas.microsoft.com/office/drawing/2014/main" id="{11F27B6A-B4AB-48F9-A839-FA6DC9A52650}"/>
              </a:ext>
            </a:extLst>
          </p:cNvPr>
          <p:cNvPicPr/>
          <p:nvPr/>
        </p:nvPicPr>
        <p:blipFill rotWithShape="1">
          <a:blip r:embed="rId2"/>
          <a:srcRect r="71601" b="93023"/>
          <a:stretch/>
        </p:blipFill>
        <p:spPr>
          <a:xfrm>
            <a:off x="9235440" y="185056"/>
            <a:ext cx="2525840" cy="500744"/>
          </a:xfrm>
          <a:prstGeom prst="rect">
            <a:avLst/>
          </a:prstGeom>
        </p:spPr>
      </p:pic>
      <p:sp>
        <p:nvSpPr>
          <p:cNvPr id="15" name="TextBox 14">
            <a:extLst>
              <a:ext uri="{FF2B5EF4-FFF2-40B4-BE49-F238E27FC236}">
                <a16:creationId xmlns:a16="http://schemas.microsoft.com/office/drawing/2014/main" id="{6C8869E1-A78E-41F4-B790-792EC0A361D2}"/>
              </a:ext>
            </a:extLst>
          </p:cNvPr>
          <p:cNvSpPr txBox="1"/>
          <p:nvPr/>
        </p:nvSpPr>
        <p:spPr>
          <a:xfrm>
            <a:off x="9418320" y="1443841"/>
            <a:ext cx="1935480" cy="4770537"/>
          </a:xfrm>
          <a:prstGeom prst="rect">
            <a:avLst/>
          </a:prstGeom>
          <a:noFill/>
        </p:spPr>
        <p:txBody>
          <a:bodyPr wrap="square" rtlCol="0">
            <a:spAutoFit/>
          </a:bodyPr>
          <a:lstStyle/>
          <a:p>
            <a:r>
              <a:rPr lang="en-US" sz="1600" b="1" dirty="0">
                <a:latin typeface="Century Gothic" panose="020B0502020202020204" pitchFamily="34" charset="0"/>
              </a:rPr>
              <a:t>Dynamic Feature Selection for each output</a:t>
            </a:r>
          </a:p>
          <a:p>
            <a:endParaRPr lang="en-US" sz="1600" dirty="0">
              <a:latin typeface="Century Gothic" panose="020B0502020202020204" pitchFamily="34" charset="0"/>
            </a:endParaRPr>
          </a:p>
          <a:p>
            <a:endParaRPr lang="en-US" sz="1600" dirty="0">
              <a:latin typeface="Century Gothic" panose="020B0502020202020204" pitchFamily="34" charset="0"/>
            </a:endParaRPr>
          </a:p>
          <a:p>
            <a:r>
              <a:rPr lang="en-US" sz="1600" dirty="0">
                <a:latin typeface="Century Gothic" panose="020B0502020202020204" pitchFamily="34" charset="0"/>
              </a:rPr>
              <a:t>For each output </a:t>
            </a:r>
            <a:r>
              <a:rPr lang="en-US" sz="1600" dirty="0" err="1">
                <a:latin typeface="Century Gothic" panose="020B0502020202020204" pitchFamily="34" charset="0"/>
              </a:rPr>
              <a:t>Jx</a:t>
            </a:r>
            <a:r>
              <a:rPr lang="en-US" sz="1600" dirty="0">
                <a:latin typeface="Century Gothic" panose="020B0502020202020204" pitchFamily="34" charset="0"/>
              </a:rPr>
              <a:t>, only use inputs in green i.e., p value &lt;0.05</a:t>
            </a:r>
          </a:p>
          <a:p>
            <a:endParaRPr lang="en-US" sz="1600" dirty="0">
              <a:latin typeface="Century Gothic" panose="020B0502020202020204" pitchFamily="34" charset="0"/>
            </a:endParaRPr>
          </a:p>
          <a:p>
            <a:endParaRPr lang="en-US" sz="1600" dirty="0">
              <a:latin typeface="Century Gothic" panose="020B0502020202020204" pitchFamily="34" charset="0"/>
            </a:endParaRPr>
          </a:p>
          <a:p>
            <a:r>
              <a:rPr lang="en-US" sz="1600" b="1" dirty="0">
                <a:latin typeface="Century Gothic" panose="020B0502020202020204" pitchFamily="34" charset="0"/>
              </a:rPr>
              <a:t>Separate Classifier configurations for each output. </a:t>
            </a:r>
          </a:p>
          <a:p>
            <a:endParaRPr lang="en-US" sz="1600" b="1" dirty="0">
              <a:latin typeface="Century Gothic" panose="020B0502020202020204" pitchFamily="34" charset="0"/>
            </a:endParaRPr>
          </a:p>
          <a:p>
            <a:endParaRPr lang="en-US" sz="1600" b="1" dirty="0">
              <a:latin typeface="Century Gothic" panose="020B0502020202020204" pitchFamily="34" charset="0"/>
            </a:endParaRPr>
          </a:p>
          <a:p>
            <a:endParaRPr lang="en-US" sz="1600" dirty="0">
              <a:latin typeface="Century Gothic" panose="020B0502020202020204" pitchFamily="34" charset="0"/>
            </a:endParaRPr>
          </a:p>
          <a:p>
            <a:endParaRPr lang="en-US" sz="1600" dirty="0">
              <a:latin typeface="Century Gothic" panose="020B0502020202020204" pitchFamily="34" charset="0"/>
            </a:endParaRPr>
          </a:p>
        </p:txBody>
      </p:sp>
    </p:spTree>
    <p:extLst>
      <p:ext uri="{BB962C8B-B14F-4D97-AF65-F5344CB8AC3E}">
        <p14:creationId xmlns:p14="http://schemas.microsoft.com/office/powerpoint/2010/main" val="111239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DC73-AFE0-4182-93C2-2A9E7F1DD8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B96835-6FB9-4AFC-AAEB-D1BE2665D3FF}"/>
              </a:ext>
            </a:extLst>
          </p:cNvPr>
          <p:cNvSpPr>
            <a:spLocks noGrp="1"/>
          </p:cNvSpPr>
          <p:nvPr>
            <p:ph idx="1"/>
          </p:nvPr>
        </p:nvSpPr>
        <p:spPr/>
        <p:txBody>
          <a:bodyPr/>
          <a:lstStyle/>
          <a:p>
            <a:endParaRPr lang="en-US"/>
          </a:p>
        </p:txBody>
      </p:sp>
      <p:pic>
        <p:nvPicPr>
          <p:cNvPr id="5124" name="Picture 4" descr="Blurred Newspaper Background Stock Photo - Download Image Now - iStock">
            <a:extLst>
              <a:ext uri="{FF2B5EF4-FFF2-40B4-BE49-F238E27FC236}">
                <a16:creationId xmlns:a16="http://schemas.microsoft.com/office/drawing/2014/main" id="{3D838DB6-78AF-445F-B635-AFEE560F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1"/>
            <a:ext cx="12192000" cy="68566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2823C7-3202-4844-9C73-244B33C6EAA3}"/>
              </a:ext>
            </a:extLst>
          </p:cNvPr>
          <p:cNvPicPr>
            <a:picLocks noChangeAspect="1"/>
          </p:cNvPicPr>
          <p:nvPr/>
        </p:nvPicPr>
        <p:blipFill rotWithShape="1">
          <a:blip r:embed="rId3"/>
          <a:srcRect l="9375" t="15370" r="35209" b="7546"/>
          <a:stretch/>
        </p:blipFill>
        <p:spPr>
          <a:xfrm>
            <a:off x="3660306" y="212986"/>
            <a:ext cx="3949700" cy="3090342"/>
          </a:xfrm>
          <a:prstGeom prst="rect">
            <a:avLst/>
          </a:prstGeom>
        </p:spPr>
      </p:pic>
      <p:pic>
        <p:nvPicPr>
          <p:cNvPr id="5" name="Picture 4">
            <a:extLst>
              <a:ext uri="{FF2B5EF4-FFF2-40B4-BE49-F238E27FC236}">
                <a16:creationId xmlns:a16="http://schemas.microsoft.com/office/drawing/2014/main" id="{F5A9FFD9-1A3A-4C30-ABA5-D8338DD99A2C}"/>
              </a:ext>
            </a:extLst>
          </p:cNvPr>
          <p:cNvPicPr>
            <a:picLocks noChangeAspect="1"/>
          </p:cNvPicPr>
          <p:nvPr/>
        </p:nvPicPr>
        <p:blipFill rotWithShape="1">
          <a:blip r:embed="rId4"/>
          <a:srcRect t="12963" r="30937" b="44566"/>
          <a:stretch/>
        </p:blipFill>
        <p:spPr>
          <a:xfrm>
            <a:off x="8160555" y="3690274"/>
            <a:ext cx="3914726" cy="1354166"/>
          </a:xfrm>
          <a:prstGeom prst="rect">
            <a:avLst/>
          </a:prstGeom>
        </p:spPr>
      </p:pic>
      <p:pic>
        <p:nvPicPr>
          <p:cNvPr id="6" name="Picture 5">
            <a:extLst>
              <a:ext uri="{FF2B5EF4-FFF2-40B4-BE49-F238E27FC236}">
                <a16:creationId xmlns:a16="http://schemas.microsoft.com/office/drawing/2014/main" id="{2C4F6DBD-E95F-42F7-BDB8-05EF8A61D3CA}"/>
              </a:ext>
            </a:extLst>
          </p:cNvPr>
          <p:cNvPicPr>
            <a:picLocks noChangeAspect="1"/>
          </p:cNvPicPr>
          <p:nvPr/>
        </p:nvPicPr>
        <p:blipFill rotWithShape="1">
          <a:blip r:embed="rId5"/>
          <a:srcRect l="3334" t="17963" r="37291" b="55137"/>
          <a:stretch/>
        </p:blipFill>
        <p:spPr>
          <a:xfrm>
            <a:off x="3844455" y="4313562"/>
            <a:ext cx="4064000" cy="1035678"/>
          </a:xfrm>
          <a:prstGeom prst="rect">
            <a:avLst/>
          </a:prstGeom>
        </p:spPr>
      </p:pic>
      <p:pic>
        <p:nvPicPr>
          <p:cNvPr id="7" name="Picture 6">
            <a:extLst>
              <a:ext uri="{FF2B5EF4-FFF2-40B4-BE49-F238E27FC236}">
                <a16:creationId xmlns:a16="http://schemas.microsoft.com/office/drawing/2014/main" id="{0D47E199-1496-444C-A3F2-FCC341A95D4D}"/>
              </a:ext>
            </a:extLst>
          </p:cNvPr>
          <p:cNvPicPr>
            <a:picLocks noChangeAspect="1"/>
          </p:cNvPicPr>
          <p:nvPr/>
        </p:nvPicPr>
        <p:blipFill rotWithShape="1">
          <a:blip r:embed="rId6"/>
          <a:srcRect l="6668" t="14815" r="36506" b="29298"/>
          <a:stretch/>
        </p:blipFill>
        <p:spPr>
          <a:xfrm>
            <a:off x="7908456" y="573097"/>
            <a:ext cx="4166826" cy="2305040"/>
          </a:xfrm>
          <a:prstGeom prst="rect">
            <a:avLst/>
          </a:prstGeom>
        </p:spPr>
      </p:pic>
      <p:sp>
        <p:nvSpPr>
          <p:cNvPr id="10" name="Rectangle 9">
            <a:extLst>
              <a:ext uri="{FF2B5EF4-FFF2-40B4-BE49-F238E27FC236}">
                <a16:creationId xmlns:a16="http://schemas.microsoft.com/office/drawing/2014/main" id="{43DD9225-9969-4C03-9618-76CF5A641123}"/>
              </a:ext>
            </a:extLst>
          </p:cNvPr>
          <p:cNvSpPr/>
          <p:nvPr/>
        </p:nvSpPr>
        <p:spPr>
          <a:xfrm>
            <a:off x="0" y="-15649"/>
            <a:ext cx="3357119" cy="68752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826DBD-7016-45F4-A436-C3E8AA30FC26}"/>
              </a:ext>
            </a:extLst>
          </p:cNvPr>
          <p:cNvSpPr txBox="1"/>
          <p:nvPr/>
        </p:nvSpPr>
        <p:spPr>
          <a:xfrm>
            <a:off x="163114" y="374875"/>
            <a:ext cx="2977387" cy="2739211"/>
          </a:xfrm>
          <a:prstGeom prst="rect">
            <a:avLst/>
          </a:prstGeom>
          <a:noFill/>
        </p:spPr>
        <p:txBody>
          <a:bodyPr wrap="square" rtlCol="0">
            <a:spAutoFit/>
          </a:bodyPr>
          <a:lstStyle/>
          <a:p>
            <a:pPr algn="just"/>
            <a:r>
              <a:rPr lang="en-US" sz="1400" dirty="0">
                <a:solidFill>
                  <a:srgbClr val="92D050"/>
                </a:solidFill>
              </a:rPr>
              <a:t>Pakistan</a:t>
            </a:r>
            <a:r>
              <a:rPr lang="en-US" sz="1400" dirty="0">
                <a:solidFill>
                  <a:schemeClr val="bg1">
                    <a:lumMod val="75000"/>
                  </a:schemeClr>
                </a:solidFill>
              </a:rPr>
              <a:t> is among the </a:t>
            </a:r>
            <a:r>
              <a:rPr lang="en-US" b="1" dirty="0">
                <a:solidFill>
                  <a:schemeClr val="bg1">
                    <a:lumMod val="75000"/>
                  </a:schemeClr>
                </a:solidFill>
              </a:rPr>
              <a:t>6</a:t>
            </a:r>
            <a:r>
              <a:rPr lang="en-US" sz="1400" b="1" dirty="0">
                <a:solidFill>
                  <a:schemeClr val="bg1">
                    <a:lumMod val="75000"/>
                  </a:schemeClr>
                </a:solidFill>
              </a:rPr>
              <a:t> most dangerous</a:t>
            </a:r>
            <a:r>
              <a:rPr lang="en-US" sz="1400" dirty="0">
                <a:solidFill>
                  <a:schemeClr val="bg1">
                    <a:lumMod val="75000"/>
                  </a:schemeClr>
                </a:solidFill>
              </a:rPr>
              <a:t> countries in the world for  women</a:t>
            </a:r>
          </a:p>
          <a:p>
            <a:pPr algn="just"/>
            <a:endParaRPr lang="en-US" sz="1400" dirty="0">
              <a:solidFill>
                <a:schemeClr val="bg1">
                  <a:lumMod val="75000"/>
                </a:schemeClr>
              </a:solidFill>
            </a:endParaRPr>
          </a:p>
          <a:p>
            <a:pPr marL="285750" indent="-285750" algn="r">
              <a:buFontTx/>
              <a:buChar char="-"/>
            </a:pPr>
            <a:r>
              <a:rPr lang="en-US" sz="1400" dirty="0">
                <a:solidFill>
                  <a:schemeClr val="bg1">
                    <a:lumMod val="75000"/>
                  </a:schemeClr>
                </a:solidFill>
              </a:rPr>
              <a:t>Thomson Reuters Foundation </a:t>
            </a:r>
            <a:r>
              <a:rPr lang="en-US" sz="1400" baseline="30000" dirty="0">
                <a:solidFill>
                  <a:schemeClr val="bg1">
                    <a:lumMod val="75000"/>
                  </a:schemeClr>
                </a:solidFill>
              </a:rPr>
              <a:t>[2]</a:t>
            </a:r>
          </a:p>
          <a:p>
            <a:pPr algn="just"/>
            <a:endParaRPr lang="en-US" sz="1400" dirty="0">
              <a:solidFill>
                <a:schemeClr val="bg1">
                  <a:lumMod val="75000"/>
                </a:schemeClr>
              </a:solidFill>
            </a:endParaRPr>
          </a:p>
          <a:p>
            <a:pPr algn="just"/>
            <a:endParaRPr lang="en-US" sz="1400" dirty="0">
              <a:solidFill>
                <a:schemeClr val="bg1">
                  <a:lumMod val="75000"/>
                </a:schemeClr>
              </a:solidFill>
            </a:endParaRPr>
          </a:p>
          <a:p>
            <a:pPr algn="just"/>
            <a:endParaRPr lang="en-US" sz="1400" dirty="0">
              <a:solidFill>
                <a:schemeClr val="bg1">
                  <a:lumMod val="75000"/>
                </a:schemeClr>
              </a:solidFill>
            </a:endParaRPr>
          </a:p>
          <a:p>
            <a:pPr algn="just"/>
            <a:endParaRPr lang="en-US" sz="1400" dirty="0">
              <a:solidFill>
                <a:schemeClr val="bg1">
                  <a:lumMod val="75000"/>
                </a:schemeClr>
              </a:solidFill>
            </a:endParaRPr>
          </a:p>
          <a:p>
            <a:pPr algn="just"/>
            <a:endParaRPr lang="en-US" sz="1400" dirty="0">
              <a:solidFill>
                <a:schemeClr val="bg1">
                  <a:lumMod val="75000"/>
                </a:schemeClr>
              </a:solidFill>
            </a:endParaRPr>
          </a:p>
          <a:p>
            <a:pPr algn="just"/>
            <a:endParaRPr lang="en-US" sz="1400" dirty="0">
              <a:solidFill>
                <a:schemeClr val="bg1">
                  <a:lumMod val="75000"/>
                </a:schemeClr>
              </a:solidFill>
            </a:endParaRPr>
          </a:p>
        </p:txBody>
      </p:sp>
      <p:sp>
        <p:nvSpPr>
          <p:cNvPr id="12" name="TextBox 11">
            <a:extLst>
              <a:ext uri="{FF2B5EF4-FFF2-40B4-BE49-F238E27FC236}">
                <a16:creationId xmlns:a16="http://schemas.microsoft.com/office/drawing/2014/main" id="{6AF2F74A-751F-40A4-979C-E813397C59A3}"/>
              </a:ext>
            </a:extLst>
          </p:cNvPr>
          <p:cNvSpPr txBox="1"/>
          <p:nvPr/>
        </p:nvSpPr>
        <p:spPr>
          <a:xfrm>
            <a:off x="298449" y="2064872"/>
            <a:ext cx="2706715" cy="2308324"/>
          </a:xfrm>
          <a:prstGeom prst="rect">
            <a:avLst/>
          </a:prstGeom>
          <a:noFill/>
        </p:spPr>
        <p:txBody>
          <a:bodyPr wrap="square" rtlCol="0">
            <a:spAutoFit/>
          </a:bodyPr>
          <a:lstStyle/>
          <a:p>
            <a:endParaRPr lang="en-US" sz="1400" dirty="0">
              <a:solidFill>
                <a:schemeClr val="bg1">
                  <a:lumMod val="75000"/>
                </a:schemeClr>
              </a:solidFill>
            </a:endParaRPr>
          </a:p>
          <a:p>
            <a:endParaRPr lang="en-US" sz="1400" dirty="0">
              <a:solidFill>
                <a:schemeClr val="bg1">
                  <a:lumMod val="75000"/>
                </a:schemeClr>
              </a:solidFill>
            </a:endParaRPr>
          </a:p>
          <a:p>
            <a:pPr algn="just"/>
            <a:r>
              <a:rPr lang="en-US" sz="1400" dirty="0">
                <a:solidFill>
                  <a:srgbClr val="92D050"/>
                </a:solidFill>
              </a:rPr>
              <a:t>Pakistan</a:t>
            </a:r>
            <a:r>
              <a:rPr lang="en-US" sz="1400" dirty="0">
                <a:solidFill>
                  <a:schemeClr val="bg1">
                    <a:lumMod val="75000"/>
                  </a:schemeClr>
                </a:solidFill>
              </a:rPr>
              <a:t> is ranked </a:t>
            </a:r>
            <a:r>
              <a:rPr lang="en-US" b="1" dirty="0">
                <a:solidFill>
                  <a:schemeClr val="bg1">
                    <a:lumMod val="75000"/>
                  </a:schemeClr>
                </a:solidFill>
              </a:rPr>
              <a:t>151</a:t>
            </a:r>
            <a:r>
              <a:rPr lang="en-US" sz="1400" b="1" dirty="0">
                <a:solidFill>
                  <a:schemeClr val="bg1">
                    <a:lumMod val="75000"/>
                  </a:schemeClr>
                </a:solidFill>
              </a:rPr>
              <a:t> of </a:t>
            </a:r>
            <a:r>
              <a:rPr lang="en-US" b="1" dirty="0">
                <a:solidFill>
                  <a:schemeClr val="bg1">
                    <a:lumMod val="75000"/>
                  </a:schemeClr>
                </a:solidFill>
              </a:rPr>
              <a:t>153 </a:t>
            </a:r>
            <a:r>
              <a:rPr lang="en-US" sz="1400" dirty="0">
                <a:solidFill>
                  <a:schemeClr val="bg1">
                    <a:lumMod val="75000"/>
                  </a:schemeClr>
                </a:solidFill>
              </a:rPr>
              <a:t>countries for Gender Gap Index</a:t>
            </a:r>
          </a:p>
          <a:p>
            <a:endParaRPr lang="en-US" sz="1400" dirty="0">
              <a:solidFill>
                <a:schemeClr val="bg1">
                  <a:lumMod val="75000"/>
                </a:schemeClr>
              </a:solidFill>
            </a:endParaRPr>
          </a:p>
          <a:p>
            <a:pPr marL="285750" indent="-285750" algn="r">
              <a:buFontTx/>
              <a:buChar char="-"/>
            </a:pPr>
            <a:r>
              <a:rPr lang="en-US" sz="1400" dirty="0">
                <a:solidFill>
                  <a:schemeClr val="bg1">
                    <a:lumMod val="75000"/>
                  </a:schemeClr>
                </a:solidFill>
              </a:rPr>
              <a:t>World Economic Forum </a:t>
            </a:r>
            <a:r>
              <a:rPr lang="en-US" sz="1400" baseline="30000" dirty="0">
                <a:solidFill>
                  <a:schemeClr val="bg1">
                    <a:lumMod val="75000"/>
                  </a:schemeClr>
                </a:solidFill>
              </a:rPr>
              <a:t>[1]</a:t>
            </a:r>
          </a:p>
          <a:p>
            <a:endParaRPr lang="en-US" sz="1400" dirty="0">
              <a:solidFill>
                <a:schemeClr val="bg1">
                  <a:lumMod val="75000"/>
                </a:schemeClr>
              </a:solidFill>
            </a:endParaRPr>
          </a:p>
          <a:p>
            <a:endParaRPr lang="en-US" sz="1400" dirty="0">
              <a:solidFill>
                <a:schemeClr val="bg1">
                  <a:lumMod val="75000"/>
                </a:schemeClr>
              </a:solidFill>
            </a:endParaRPr>
          </a:p>
          <a:p>
            <a:endParaRPr lang="en-US" sz="1400" dirty="0">
              <a:solidFill>
                <a:schemeClr val="bg1">
                  <a:lumMod val="75000"/>
                </a:schemeClr>
              </a:solidFill>
            </a:endParaRPr>
          </a:p>
          <a:p>
            <a:endParaRPr lang="en-US" sz="1400" dirty="0">
              <a:solidFill>
                <a:schemeClr val="bg1">
                  <a:lumMod val="75000"/>
                </a:schemeClr>
              </a:solidFill>
            </a:endParaRPr>
          </a:p>
        </p:txBody>
      </p:sp>
      <p:sp>
        <p:nvSpPr>
          <p:cNvPr id="13" name="TextBox 12">
            <a:extLst>
              <a:ext uri="{FF2B5EF4-FFF2-40B4-BE49-F238E27FC236}">
                <a16:creationId xmlns:a16="http://schemas.microsoft.com/office/drawing/2014/main" id="{0DF47A04-8FE0-4A63-83BE-CA6A834BA664}"/>
              </a:ext>
            </a:extLst>
          </p:cNvPr>
          <p:cNvSpPr txBox="1"/>
          <p:nvPr/>
        </p:nvSpPr>
        <p:spPr>
          <a:xfrm>
            <a:off x="231304" y="4020585"/>
            <a:ext cx="2706715" cy="2800767"/>
          </a:xfrm>
          <a:prstGeom prst="rect">
            <a:avLst/>
          </a:prstGeom>
          <a:noFill/>
        </p:spPr>
        <p:txBody>
          <a:bodyPr wrap="square" rtlCol="0">
            <a:spAutoFit/>
          </a:bodyPr>
          <a:lstStyle/>
          <a:p>
            <a:pPr algn="just"/>
            <a:r>
              <a:rPr lang="en-US" b="1" dirty="0">
                <a:solidFill>
                  <a:schemeClr val="bg1">
                    <a:lumMod val="75000"/>
                  </a:schemeClr>
                </a:solidFill>
              </a:rPr>
              <a:t>34% </a:t>
            </a:r>
            <a:r>
              <a:rPr lang="en-US" sz="1400" dirty="0">
                <a:solidFill>
                  <a:schemeClr val="bg1">
                    <a:lumMod val="75000"/>
                  </a:schemeClr>
                </a:solidFill>
              </a:rPr>
              <a:t>of ever married women in Pakistan have experienced domestic violence</a:t>
            </a:r>
          </a:p>
          <a:p>
            <a:pPr algn="just"/>
            <a:endParaRPr lang="en-US" sz="1400" dirty="0">
              <a:solidFill>
                <a:schemeClr val="bg1">
                  <a:lumMod val="75000"/>
                </a:schemeClr>
              </a:solidFill>
            </a:endParaRPr>
          </a:p>
          <a:p>
            <a:pPr algn="just"/>
            <a:r>
              <a:rPr lang="en-US" b="1" dirty="0">
                <a:solidFill>
                  <a:schemeClr val="bg1">
                    <a:lumMod val="75000"/>
                  </a:schemeClr>
                </a:solidFill>
              </a:rPr>
              <a:t>56%</a:t>
            </a:r>
            <a:r>
              <a:rPr lang="en-US" sz="1400" dirty="0">
                <a:solidFill>
                  <a:schemeClr val="bg1">
                    <a:lumMod val="75000"/>
                  </a:schemeClr>
                </a:solidFill>
              </a:rPr>
              <a:t> of women who experienced domestic violence have not sought help or talked to anyone about it</a:t>
            </a:r>
          </a:p>
          <a:p>
            <a:endParaRPr lang="en-US" sz="1400" dirty="0">
              <a:solidFill>
                <a:schemeClr val="bg1">
                  <a:lumMod val="75000"/>
                </a:schemeClr>
              </a:solidFill>
            </a:endParaRPr>
          </a:p>
          <a:p>
            <a:pPr marL="285750" indent="-285750" algn="r">
              <a:buFontTx/>
              <a:buChar char="-"/>
            </a:pPr>
            <a:r>
              <a:rPr lang="en-US" sz="1400" dirty="0">
                <a:solidFill>
                  <a:srgbClr val="92D050"/>
                </a:solidFill>
              </a:rPr>
              <a:t>Pakistan </a:t>
            </a:r>
            <a:r>
              <a:rPr lang="en-US" sz="1400" dirty="0">
                <a:solidFill>
                  <a:schemeClr val="bg1">
                    <a:lumMod val="75000"/>
                  </a:schemeClr>
                </a:solidFill>
              </a:rPr>
              <a:t>Demographic &amp; Health Survey </a:t>
            </a:r>
            <a:r>
              <a:rPr lang="en-US" sz="1400" baseline="30000" dirty="0">
                <a:solidFill>
                  <a:schemeClr val="bg1">
                    <a:lumMod val="75000"/>
                  </a:schemeClr>
                </a:solidFill>
              </a:rPr>
              <a:t>[3]</a:t>
            </a:r>
            <a:endParaRPr lang="en-US" sz="1400" dirty="0">
              <a:solidFill>
                <a:schemeClr val="bg1">
                  <a:lumMod val="75000"/>
                </a:schemeClr>
              </a:solidFill>
            </a:endParaRPr>
          </a:p>
          <a:p>
            <a:endParaRPr lang="en-US" sz="1400" dirty="0">
              <a:solidFill>
                <a:schemeClr val="bg1">
                  <a:lumMod val="75000"/>
                </a:schemeClr>
              </a:solidFill>
            </a:endParaRPr>
          </a:p>
          <a:p>
            <a:endParaRPr lang="en-US" sz="1400" dirty="0">
              <a:solidFill>
                <a:schemeClr val="bg1">
                  <a:lumMod val="75000"/>
                </a:schemeClr>
              </a:solidFill>
            </a:endParaRPr>
          </a:p>
        </p:txBody>
      </p:sp>
    </p:spTree>
    <p:extLst>
      <p:ext uri="{BB962C8B-B14F-4D97-AF65-F5344CB8AC3E}">
        <p14:creationId xmlns:p14="http://schemas.microsoft.com/office/powerpoint/2010/main" val="246588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childTnLst>
                          </p:cTn>
                        </p:par>
                        <p:par>
                          <p:cTn id="10" fill="hold">
                            <p:stCondLst>
                              <p:cond delay="250"/>
                            </p:stCondLst>
                            <p:childTnLst>
                              <p:par>
                                <p:cTn id="11" presetID="53" presetClass="entr" presetSubtype="16"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Effect transition="in" filter="fade">
                                      <p:cBhvr>
                                        <p:cTn id="15" dur="250"/>
                                        <p:tgtEl>
                                          <p:spTgt spid="7"/>
                                        </p:tgtEl>
                                      </p:cBhvr>
                                    </p:animEffect>
                                  </p:childTnLst>
                                </p:cTn>
                              </p:par>
                            </p:childTnLst>
                          </p:cTn>
                        </p:par>
                        <p:par>
                          <p:cTn id="16" fill="hold">
                            <p:stCondLst>
                              <p:cond delay="1000"/>
                            </p:stCondLst>
                            <p:childTnLst>
                              <p:par>
                                <p:cTn id="17" presetID="53" presetClass="entr" presetSubtype="16" fill="hold" nodeType="after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1750"/>
                            </p:stCondLst>
                            <p:childTnLst>
                              <p:par>
                                <p:cTn id="23" presetID="53" presetClass="entr" presetSubtype="16" fill="hold" nodeType="afterEffect">
                                  <p:stCondLst>
                                    <p:cond delay="500"/>
                                  </p:stCondLst>
                                  <p:childTnLst>
                                    <p:set>
                                      <p:cBhvr>
                                        <p:cTn id="24" dur="1" fill="hold">
                                          <p:stCondLst>
                                            <p:cond delay="0"/>
                                          </p:stCondLst>
                                        </p:cTn>
                                        <p:tgtEl>
                                          <p:spTgt spid="5"/>
                                        </p:tgtEl>
                                        <p:attrNameLst>
                                          <p:attrName>style.visibility</p:attrName>
                                        </p:attrNameLst>
                                      </p:cBhvr>
                                      <p:to>
                                        <p:strVal val="visible"/>
                                      </p:to>
                                    </p:set>
                                    <p:anim calcmode="lin" valueType="num">
                                      <p:cBhvr>
                                        <p:cTn id="25" dur="250" fill="hold"/>
                                        <p:tgtEl>
                                          <p:spTgt spid="5"/>
                                        </p:tgtEl>
                                        <p:attrNameLst>
                                          <p:attrName>ppt_w</p:attrName>
                                        </p:attrNameLst>
                                      </p:cBhvr>
                                      <p:tavLst>
                                        <p:tav tm="0">
                                          <p:val>
                                            <p:fltVal val="0"/>
                                          </p:val>
                                        </p:tav>
                                        <p:tav tm="100000">
                                          <p:val>
                                            <p:strVal val="#ppt_w"/>
                                          </p:val>
                                        </p:tav>
                                      </p:tavLst>
                                    </p:anim>
                                    <p:anim calcmode="lin" valueType="num">
                                      <p:cBhvr>
                                        <p:cTn id="26" dur="250" fill="hold"/>
                                        <p:tgtEl>
                                          <p:spTgt spid="5"/>
                                        </p:tgtEl>
                                        <p:attrNameLst>
                                          <p:attrName>ppt_h</p:attrName>
                                        </p:attrNameLst>
                                      </p:cBhvr>
                                      <p:tavLst>
                                        <p:tav tm="0">
                                          <p:val>
                                            <p:fltVal val="0"/>
                                          </p:val>
                                        </p:tav>
                                        <p:tav tm="100000">
                                          <p:val>
                                            <p:strVal val="#ppt_h"/>
                                          </p:val>
                                        </p:tav>
                                      </p:tavLst>
                                    </p:anim>
                                    <p:animEffect transition="in" filter="fade">
                                      <p:cBhvr>
                                        <p:cTn id="27" dur="250"/>
                                        <p:tgtEl>
                                          <p:spTgt spid="5"/>
                                        </p:tgtEl>
                                      </p:cBhvr>
                                    </p:animEffect>
                                  </p:childTnLst>
                                </p:cTn>
                              </p:par>
                            </p:childTnLst>
                          </p:cTn>
                        </p:par>
                        <p:par>
                          <p:cTn id="28" fill="hold">
                            <p:stCondLst>
                              <p:cond delay="2500"/>
                            </p:stCondLst>
                            <p:childTnLst>
                              <p:par>
                                <p:cTn id="29" presetID="10" presetClass="entr" presetSubtype="0" fill="hold" grpId="0" nodeType="after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1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5500"/>
                            </p:stCondLst>
                            <p:childTnLst>
                              <p:par>
                                <p:cTn id="37" presetID="10" presetClass="entr" presetSubtype="0" fill="hold" grpId="0" nodeType="afterEffect">
                                  <p:stCondLst>
                                    <p:cond delay="20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8000"/>
                            </p:stCondLst>
                            <p:childTnLst>
                              <p:par>
                                <p:cTn id="41" presetID="10" presetClass="entr" presetSubtype="0" fill="hold" grpId="0" nodeType="afterEffect">
                                  <p:stCondLst>
                                    <p:cond delay="200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500"/>
                                        <p:tgtEl>
                                          <p:spTgt spid="13">
                                            <p:txEl>
                                              <p:pRg st="0" end="0"/>
                                            </p:txEl>
                                          </p:spTgt>
                                        </p:tgtEl>
                                      </p:cBhvr>
                                    </p:animEffect>
                                  </p:childTnLst>
                                </p:cTn>
                              </p:par>
                            </p:childTnLst>
                          </p:cTn>
                        </p:par>
                        <p:par>
                          <p:cTn id="44" fill="hold">
                            <p:stCondLst>
                              <p:cond delay="10500"/>
                            </p:stCondLst>
                            <p:childTnLst>
                              <p:par>
                                <p:cTn id="45" presetID="10" presetClass="entr" presetSubtype="0" fill="hold" grpId="0" nodeType="afterEffect">
                                  <p:stCondLst>
                                    <p:cond delay="1500"/>
                                  </p:stCondLst>
                                  <p:childTnLst>
                                    <p:set>
                                      <p:cBhvr>
                                        <p:cTn id="46" dur="1" fill="hold">
                                          <p:stCondLst>
                                            <p:cond delay="0"/>
                                          </p:stCondLst>
                                        </p:cTn>
                                        <p:tgtEl>
                                          <p:spTgt spid="13">
                                            <p:txEl>
                                              <p:pRg st="2" end="2"/>
                                            </p:txEl>
                                          </p:spTgt>
                                        </p:tgtEl>
                                        <p:attrNameLst>
                                          <p:attrName>style.visibility</p:attrName>
                                        </p:attrNameLst>
                                      </p:cBhvr>
                                      <p:to>
                                        <p:strVal val="visible"/>
                                      </p:to>
                                    </p:set>
                                    <p:animEffect transition="in" filter="fade">
                                      <p:cBhvr>
                                        <p:cTn id="47" dur="500"/>
                                        <p:tgtEl>
                                          <p:spTgt spid="13">
                                            <p:txEl>
                                              <p:pRg st="2" end="2"/>
                                            </p:txEl>
                                          </p:spTgt>
                                        </p:tgtEl>
                                      </p:cBhvr>
                                    </p:animEffect>
                                  </p:childTnLst>
                                </p:cTn>
                              </p:par>
                            </p:childTnLst>
                          </p:cTn>
                        </p:par>
                        <p:par>
                          <p:cTn id="48" fill="hold">
                            <p:stCondLst>
                              <p:cond delay="12500"/>
                            </p:stCondLst>
                            <p:childTnLst>
                              <p:par>
                                <p:cTn id="49" presetID="10" presetClass="entr" presetSubtype="0" fill="hold" grpId="0" nodeType="afterEffect">
                                  <p:stCondLst>
                                    <p:cond delay="1500"/>
                                  </p:stCondLst>
                                  <p:childTnLst>
                                    <p:set>
                                      <p:cBhvr>
                                        <p:cTn id="50" dur="1" fill="hold">
                                          <p:stCondLst>
                                            <p:cond delay="0"/>
                                          </p:stCondLst>
                                        </p:cTn>
                                        <p:tgtEl>
                                          <p:spTgt spid="13">
                                            <p:txEl>
                                              <p:pRg st="4" end="4"/>
                                            </p:txEl>
                                          </p:spTgt>
                                        </p:tgtEl>
                                        <p:attrNameLst>
                                          <p:attrName>style.visibility</p:attrName>
                                        </p:attrNameLst>
                                      </p:cBhvr>
                                      <p:to>
                                        <p:strVal val="visible"/>
                                      </p:to>
                                    </p:set>
                                    <p:animEffect transition="in" filter="fade">
                                      <p:cBhvr>
                                        <p:cTn id="51"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12" grpId="0"/>
      <p:bldP spid="1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descr="Graphical user interface, application, Excel, PowerPoint&#10;&#10;Description automatically generated">
            <a:extLst>
              <a:ext uri="{FF2B5EF4-FFF2-40B4-BE49-F238E27FC236}">
                <a16:creationId xmlns:a16="http://schemas.microsoft.com/office/drawing/2014/main" id="{E5A5F431-5A54-4CF7-9850-01D8234BC52F}"/>
              </a:ext>
            </a:extLst>
          </p:cNvPr>
          <p:cNvPicPr/>
          <p:nvPr/>
        </p:nvPicPr>
        <p:blipFill rotWithShape="1">
          <a:blip r:embed="rId2" cstate="print">
            <a:extLst>
              <a:ext uri="{28A0092B-C50C-407E-A947-70E740481C1C}">
                <a14:useLocalDpi xmlns:a14="http://schemas.microsoft.com/office/drawing/2010/main" val="0"/>
              </a:ext>
            </a:extLst>
          </a:blip>
          <a:srcRect b="48510"/>
          <a:stretch/>
        </p:blipFill>
        <p:spPr>
          <a:xfrm>
            <a:off x="0" y="0"/>
            <a:ext cx="8039100" cy="6858000"/>
          </a:xfrm>
          <a:prstGeom prst="rect">
            <a:avLst/>
          </a:prstGeom>
        </p:spPr>
      </p:pic>
    </p:spTree>
    <p:extLst>
      <p:ext uri="{BB962C8B-B14F-4D97-AF65-F5344CB8AC3E}">
        <p14:creationId xmlns:p14="http://schemas.microsoft.com/office/powerpoint/2010/main" val="3221509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CE79-328B-4B6D-B339-E568A618F7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D7B43F-69E9-49FC-9751-DC667DB7B29E}"/>
              </a:ext>
            </a:extLst>
          </p:cNvPr>
          <p:cNvSpPr>
            <a:spLocks noGrp="1"/>
          </p:cNvSpPr>
          <p:nvPr>
            <p:ph idx="1"/>
          </p:nvPr>
        </p:nvSpPr>
        <p:spPr/>
        <p:txBody>
          <a:bodyPr/>
          <a:lstStyle/>
          <a:p>
            <a:endParaRPr lang="en-US" dirty="0"/>
          </a:p>
        </p:txBody>
      </p:sp>
      <p:pic>
        <p:nvPicPr>
          <p:cNvPr id="4" name="Picture 3" descr="Graphical user interface, application, Excel, PowerPoint&#10;&#10;Description automatically generated">
            <a:extLst>
              <a:ext uri="{FF2B5EF4-FFF2-40B4-BE49-F238E27FC236}">
                <a16:creationId xmlns:a16="http://schemas.microsoft.com/office/drawing/2014/main" id="{D462700B-A395-49FD-B238-0007E2416EC3}"/>
              </a:ext>
            </a:extLst>
          </p:cNvPr>
          <p:cNvPicPr/>
          <p:nvPr/>
        </p:nvPicPr>
        <p:blipFill rotWithShape="1">
          <a:blip r:embed="rId2" cstate="print">
            <a:extLst>
              <a:ext uri="{28A0092B-C50C-407E-A947-70E740481C1C}">
                <a14:useLocalDpi xmlns:a14="http://schemas.microsoft.com/office/drawing/2010/main" val="0"/>
              </a:ext>
            </a:extLst>
          </a:blip>
          <a:srcRect t="51751" b="-3501"/>
          <a:stretch/>
        </p:blipFill>
        <p:spPr>
          <a:xfrm>
            <a:off x="-2" y="0"/>
            <a:ext cx="8420102" cy="7175500"/>
          </a:xfrm>
          <a:prstGeom prst="rect">
            <a:avLst/>
          </a:prstGeom>
        </p:spPr>
      </p:pic>
    </p:spTree>
    <p:extLst>
      <p:ext uri="{BB962C8B-B14F-4D97-AF65-F5344CB8AC3E}">
        <p14:creationId xmlns:p14="http://schemas.microsoft.com/office/powerpoint/2010/main" val="229160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CE4F-7D95-4640-B98A-4560F4760375}"/>
              </a:ext>
            </a:extLst>
          </p:cNvPr>
          <p:cNvSpPr>
            <a:spLocks noGrp="1"/>
          </p:cNvSpPr>
          <p:nvPr>
            <p:ph type="title"/>
          </p:nvPr>
        </p:nvSpPr>
        <p:spPr>
          <a:xfrm>
            <a:off x="277586" y="188617"/>
            <a:ext cx="2946400" cy="1661954"/>
          </a:xfrm>
        </p:spPr>
        <p:txBody>
          <a:bodyPr>
            <a:normAutofit/>
          </a:bodyPr>
          <a:lstStyle/>
          <a:p>
            <a:pPr>
              <a:lnSpc>
                <a:spcPct val="100000"/>
              </a:lnSpc>
            </a:pPr>
            <a:r>
              <a:rPr lang="en-US" sz="3200" dirty="0">
                <a:solidFill>
                  <a:schemeClr val="bg1">
                    <a:lumMod val="75000"/>
                  </a:schemeClr>
                </a:solidFill>
                <a:latin typeface="Century Gothic" panose="020B0502020202020204" pitchFamily="34" charset="0"/>
              </a:rPr>
              <a:t>ABOUT THE MODEL</a:t>
            </a:r>
          </a:p>
        </p:txBody>
      </p:sp>
      <p:grpSp>
        <p:nvGrpSpPr>
          <p:cNvPr id="28" name="Group 27">
            <a:extLst>
              <a:ext uri="{FF2B5EF4-FFF2-40B4-BE49-F238E27FC236}">
                <a16:creationId xmlns:a16="http://schemas.microsoft.com/office/drawing/2014/main" id="{241644B5-26AD-46B1-A579-B75C8AE24DBA}"/>
              </a:ext>
            </a:extLst>
          </p:cNvPr>
          <p:cNvGrpSpPr/>
          <p:nvPr/>
        </p:nvGrpSpPr>
        <p:grpSpPr>
          <a:xfrm>
            <a:off x="3935563" y="0"/>
            <a:ext cx="8256437" cy="27952845"/>
            <a:chOff x="3695780" y="139700"/>
            <a:chExt cx="8256437" cy="27952845"/>
          </a:xfrm>
        </p:grpSpPr>
        <p:grpSp>
          <p:nvGrpSpPr>
            <p:cNvPr id="25" name="Group 24">
              <a:extLst>
                <a:ext uri="{FF2B5EF4-FFF2-40B4-BE49-F238E27FC236}">
                  <a16:creationId xmlns:a16="http://schemas.microsoft.com/office/drawing/2014/main" id="{00CD7E8C-ABAE-4EE4-8C02-D7E085E69C41}"/>
                </a:ext>
              </a:extLst>
            </p:cNvPr>
            <p:cNvGrpSpPr/>
            <p:nvPr/>
          </p:nvGrpSpPr>
          <p:grpSpPr>
            <a:xfrm>
              <a:off x="3695780" y="139700"/>
              <a:ext cx="8252112" cy="27952845"/>
              <a:chOff x="3938073" y="-508000"/>
              <a:chExt cx="8252112" cy="27952845"/>
            </a:xfrm>
          </p:grpSpPr>
          <p:grpSp>
            <p:nvGrpSpPr>
              <p:cNvPr id="16" name="Group 15">
                <a:extLst>
                  <a:ext uri="{FF2B5EF4-FFF2-40B4-BE49-F238E27FC236}">
                    <a16:creationId xmlns:a16="http://schemas.microsoft.com/office/drawing/2014/main" id="{40B0AC24-B034-485F-BFC6-9FC169079444}"/>
                  </a:ext>
                </a:extLst>
              </p:cNvPr>
              <p:cNvGrpSpPr/>
              <p:nvPr/>
            </p:nvGrpSpPr>
            <p:grpSpPr>
              <a:xfrm>
                <a:off x="3938073" y="-508000"/>
                <a:ext cx="8247000" cy="27952845"/>
                <a:chOff x="0" y="1"/>
                <a:chExt cx="12074431" cy="37205231"/>
              </a:xfrm>
            </p:grpSpPr>
            <p:pic>
              <p:nvPicPr>
                <p:cNvPr id="14" name="Picture 13">
                  <a:extLst>
                    <a:ext uri="{FF2B5EF4-FFF2-40B4-BE49-F238E27FC236}">
                      <a16:creationId xmlns:a16="http://schemas.microsoft.com/office/drawing/2014/main" id="{DA8D1096-274F-4FCF-B516-AF65173DF9EE}"/>
                    </a:ext>
                  </a:extLst>
                </p:cNvPr>
                <p:cNvPicPr>
                  <a:picLocks noChangeAspect="1"/>
                </p:cNvPicPr>
                <p:nvPr/>
              </p:nvPicPr>
              <p:blipFill>
                <a:blip r:embed="rId2"/>
                <a:stretch>
                  <a:fillRect/>
                </a:stretch>
              </p:blipFill>
              <p:spPr>
                <a:xfrm>
                  <a:off x="0" y="1"/>
                  <a:ext cx="12070080" cy="6789420"/>
                </a:xfrm>
                <a:prstGeom prst="rect">
                  <a:avLst/>
                </a:prstGeom>
              </p:spPr>
            </p:pic>
            <p:pic>
              <p:nvPicPr>
                <p:cNvPr id="15" name="Picture 14">
                  <a:extLst>
                    <a:ext uri="{FF2B5EF4-FFF2-40B4-BE49-F238E27FC236}">
                      <a16:creationId xmlns:a16="http://schemas.microsoft.com/office/drawing/2014/main" id="{F0A72169-EA54-4B79-B7B4-ABB0A64A3C52}"/>
                    </a:ext>
                  </a:extLst>
                </p:cNvPr>
                <p:cNvPicPr>
                  <a:picLocks noChangeAspect="1"/>
                </p:cNvPicPr>
                <p:nvPr/>
              </p:nvPicPr>
              <p:blipFill rotWithShape="1">
                <a:blip r:embed="rId3"/>
                <a:srcRect t="3544"/>
                <a:stretch/>
              </p:blipFill>
              <p:spPr>
                <a:xfrm>
                  <a:off x="0" y="5469207"/>
                  <a:ext cx="12070080" cy="6548821"/>
                </a:xfrm>
                <a:prstGeom prst="rect">
                  <a:avLst/>
                </a:prstGeom>
              </p:spPr>
            </p:pic>
            <p:grpSp>
              <p:nvGrpSpPr>
                <p:cNvPr id="13" name="Group 12">
                  <a:extLst>
                    <a:ext uri="{FF2B5EF4-FFF2-40B4-BE49-F238E27FC236}">
                      <a16:creationId xmlns:a16="http://schemas.microsoft.com/office/drawing/2014/main" id="{EDCC4890-1EAA-4B92-B953-AF5C404391F2}"/>
                    </a:ext>
                  </a:extLst>
                </p:cNvPr>
                <p:cNvGrpSpPr/>
                <p:nvPr/>
              </p:nvGrpSpPr>
              <p:grpSpPr>
                <a:xfrm>
                  <a:off x="3140" y="10308767"/>
                  <a:ext cx="12071291" cy="26896465"/>
                  <a:chOff x="12252290" y="3668485"/>
                  <a:chExt cx="12071291" cy="26896465"/>
                </a:xfrm>
              </p:grpSpPr>
              <p:pic>
                <p:nvPicPr>
                  <p:cNvPr id="7" name="Picture 6">
                    <a:extLst>
                      <a:ext uri="{FF2B5EF4-FFF2-40B4-BE49-F238E27FC236}">
                        <a16:creationId xmlns:a16="http://schemas.microsoft.com/office/drawing/2014/main" id="{3369D537-EA77-431E-919A-CBF2AF824138}"/>
                      </a:ext>
                    </a:extLst>
                  </p:cNvPr>
                  <p:cNvPicPr>
                    <a:picLocks noChangeAspect="1"/>
                  </p:cNvPicPr>
                  <p:nvPr/>
                </p:nvPicPr>
                <p:blipFill rotWithShape="1">
                  <a:blip r:embed="rId4"/>
                  <a:srcRect t="3051"/>
                  <a:stretch/>
                </p:blipFill>
                <p:spPr>
                  <a:xfrm>
                    <a:off x="12252290" y="3668485"/>
                    <a:ext cx="12070080" cy="6614969"/>
                  </a:xfrm>
                  <a:prstGeom prst="rect">
                    <a:avLst/>
                  </a:prstGeom>
                </p:spPr>
              </p:pic>
              <p:pic>
                <p:nvPicPr>
                  <p:cNvPr id="8" name="Picture 7">
                    <a:extLst>
                      <a:ext uri="{FF2B5EF4-FFF2-40B4-BE49-F238E27FC236}">
                        <a16:creationId xmlns:a16="http://schemas.microsoft.com/office/drawing/2014/main" id="{9C008E1C-7173-42F2-A292-83AD59201B0C}"/>
                      </a:ext>
                    </a:extLst>
                  </p:cNvPr>
                  <p:cNvPicPr>
                    <a:picLocks noChangeAspect="1"/>
                  </p:cNvPicPr>
                  <p:nvPr/>
                </p:nvPicPr>
                <p:blipFill rotWithShape="1">
                  <a:blip r:embed="rId5"/>
                  <a:srcRect t="3363"/>
                  <a:stretch/>
                </p:blipFill>
                <p:spPr>
                  <a:xfrm>
                    <a:off x="12252290" y="8786810"/>
                    <a:ext cx="12070080" cy="6561067"/>
                  </a:xfrm>
                  <a:prstGeom prst="rect">
                    <a:avLst/>
                  </a:prstGeom>
                </p:spPr>
              </p:pic>
              <p:pic>
                <p:nvPicPr>
                  <p:cNvPr id="9" name="Picture 8">
                    <a:extLst>
                      <a:ext uri="{FF2B5EF4-FFF2-40B4-BE49-F238E27FC236}">
                        <a16:creationId xmlns:a16="http://schemas.microsoft.com/office/drawing/2014/main" id="{20B60CF8-84E5-48C8-82B7-2D29EAD8206E}"/>
                      </a:ext>
                    </a:extLst>
                  </p:cNvPr>
                  <p:cNvPicPr>
                    <a:picLocks noChangeAspect="1"/>
                  </p:cNvPicPr>
                  <p:nvPr/>
                </p:nvPicPr>
                <p:blipFill rotWithShape="1">
                  <a:blip r:embed="rId6"/>
                  <a:srcRect t="3363"/>
                  <a:stretch/>
                </p:blipFill>
                <p:spPr>
                  <a:xfrm>
                    <a:off x="12252290" y="13853086"/>
                    <a:ext cx="12070080" cy="6561068"/>
                  </a:xfrm>
                  <a:prstGeom prst="rect">
                    <a:avLst/>
                  </a:prstGeom>
                </p:spPr>
              </p:pic>
              <p:pic>
                <p:nvPicPr>
                  <p:cNvPr id="11" name="Picture 10">
                    <a:extLst>
                      <a:ext uri="{FF2B5EF4-FFF2-40B4-BE49-F238E27FC236}">
                        <a16:creationId xmlns:a16="http://schemas.microsoft.com/office/drawing/2014/main" id="{86B00269-086D-4540-B0BA-DD684625245F}"/>
                      </a:ext>
                    </a:extLst>
                  </p:cNvPr>
                  <p:cNvPicPr>
                    <a:picLocks noChangeAspect="1"/>
                  </p:cNvPicPr>
                  <p:nvPr/>
                </p:nvPicPr>
                <p:blipFill rotWithShape="1">
                  <a:blip r:embed="rId7"/>
                  <a:srcRect t="3363"/>
                  <a:stretch/>
                </p:blipFill>
                <p:spPr>
                  <a:xfrm>
                    <a:off x="12252290" y="18937605"/>
                    <a:ext cx="12070080" cy="6561069"/>
                  </a:xfrm>
                  <a:prstGeom prst="rect">
                    <a:avLst/>
                  </a:prstGeom>
                </p:spPr>
              </p:pic>
              <p:pic>
                <p:nvPicPr>
                  <p:cNvPr id="12" name="Picture 11">
                    <a:extLst>
                      <a:ext uri="{FF2B5EF4-FFF2-40B4-BE49-F238E27FC236}">
                        <a16:creationId xmlns:a16="http://schemas.microsoft.com/office/drawing/2014/main" id="{1E23C4A7-B760-4928-83B4-ED3996F2383E}"/>
                      </a:ext>
                    </a:extLst>
                  </p:cNvPr>
                  <p:cNvPicPr>
                    <a:picLocks noChangeAspect="1"/>
                  </p:cNvPicPr>
                  <p:nvPr/>
                </p:nvPicPr>
                <p:blipFill rotWithShape="1">
                  <a:blip r:embed="rId8"/>
                  <a:srcRect t="3544"/>
                  <a:stretch/>
                </p:blipFill>
                <p:spPr>
                  <a:xfrm>
                    <a:off x="12253501" y="24016130"/>
                    <a:ext cx="12070080" cy="6548820"/>
                  </a:xfrm>
                  <a:prstGeom prst="rect">
                    <a:avLst/>
                  </a:prstGeom>
                </p:spPr>
              </p:pic>
            </p:grpSp>
          </p:grpSp>
          <p:pic>
            <p:nvPicPr>
              <p:cNvPr id="17" name="Picture 16">
                <a:extLst>
                  <a:ext uri="{FF2B5EF4-FFF2-40B4-BE49-F238E27FC236}">
                    <a16:creationId xmlns:a16="http://schemas.microsoft.com/office/drawing/2014/main" id="{9184DA1C-0567-4963-BC89-FAC8F31B95FA}"/>
                  </a:ext>
                </a:extLst>
              </p:cNvPr>
              <p:cNvPicPr>
                <a:picLocks noChangeAspect="1"/>
              </p:cNvPicPr>
              <p:nvPr/>
            </p:nvPicPr>
            <p:blipFill rotWithShape="1">
              <a:blip r:embed="rId2"/>
              <a:srcRect l="97869" t="19586" b="22641"/>
              <a:stretch/>
            </p:blipFill>
            <p:spPr>
              <a:xfrm>
                <a:off x="12014497" y="3129869"/>
                <a:ext cx="175688" cy="2947004"/>
              </a:xfrm>
              <a:prstGeom prst="rect">
                <a:avLst/>
              </a:prstGeom>
            </p:spPr>
          </p:pic>
          <p:pic>
            <p:nvPicPr>
              <p:cNvPr id="18" name="Picture 17">
                <a:extLst>
                  <a:ext uri="{FF2B5EF4-FFF2-40B4-BE49-F238E27FC236}">
                    <a16:creationId xmlns:a16="http://schemas.microsoft.com/office/drawing/2014/main" id="{96BC1E9A-A899-4F5B-9386-0FE5855EE70C}"/>
                  </a:ext>
                </a:extLst>
              </p:cNvPr>
              <p:cNvPicPr>
                <a:picLocks noChangeAspect="1"/>
              </p:cNvPicPr>
              <p:nvPr/>
            </p:nvPicPr>
            <p:blipFill rotWithShape="1">
              <a:blip r:embed="rId2"/>
              <a:srcRect l="97869" t="19586" b="22641"/>
              <a:stretch/>
            </p:blipFill>
            <p:spPr>
              <a:xfrm>
                <a:off x="12014497" y="6076873"/>
                <a:ext cx="175688" cy="2947004"/>
              </a:xfrm>
              <a:prstGeom prst="rect">
                <a:avLst/>
              </a:prstGeom>
            </p:spPr>
          </p:pic>
          <p:pic>
            <p:nvPicPr>
              <p:cNvPr id="19" name="Picture 18">
                <a:extLst>
                  <a:ext uri="{FF2B5EF4-FFF2-40B4-BE49-F238E27FC236}">
                    <a16:creationId xmlns:a16="http://schemas.microsoft.com/office/drawing/2014/main" id="{05F46874-A97E-49A3-B342-F24C402167D7}"/>
                  </a:ext>
                </a:extLst>
              </p:cNvPr>
              <p:cNvPicPr>
                <a:picLocks noChangeAspect="1"/>
              </p:cNvPicPr>
              <p:nvPr/>
            </p:nvPicPr>
            <p:blipFill rotWithShape="1">
              <a:blip r:embed="rId2"/>
              <a:srcRect l="97869" t="19586" b="22641"/>
              <a:stretch/>
            </p:blipFill>
            <p:spPr>
              <a:xfrm>
                <a:off x="12014497" y="8946466"/>
                <a:ext cx="175688" cy="2947004"/>
              </a:xfrm>
              <a:prstGeom prst="rect">
                <a:avLst/>
              </a:prstGeom>
            </p:spPr>
          </p:pic>
          <p:pic>
            <p:nvPicPr>
              <p:cNvPr id="20" name="Picture 19">
                <a:extLst>
                  <a:ext uri="{FF2B5EF4-FFF2-40B4-BE49-F238E27FC236}">
                    <a16:creationId xmlns:a16="http://schemas.microsoft.com/office/drawing/2014/main" id="{674E91CE-CD1A-407E-94FB-5801629F588F}"/>
                  </a:ext>
                </a:extLst>
              </p:cNvPr>
              <p:cNvPicPr>
                <a:picLocks noChangeAspect="1"/>
              </p:cNvPicPr>
              <p:nvPr/>
            </p:nvPicPr>
            <p:blipFill rotWithShape="1">
              <a:blip r:embed="rId2"/>
              <a:srcRect l="97869" t="19586" b="22641"/>
              <a:stretch/>
            </p:blipFill>
            <p:spPr>
              <a:xfrm>
                <a:off x="12008558" y="11893470"/>
                <a:ext cx="175688" cy="2947004"/>
              </a:xfrm>
              <a:prstGeom prst="rect">
                <a:avLst/>
              </a:prstGeom>
            </p:spPr>
          </p:pic>
          <p:pic>
            <p:nvPicPr>
              <p:cNvPr id="21" name="Picture 20">
                <a:extLst>
                  <a:ext uri="{FF2B5EF4-FFF2-40B4-BE49-F238E27FC236}">
                    <a16:creationId xmlns:a16="http://schemas.microsoft.com/office/drawing/2014/main" id="{BE08EFEA-7E18-45B7-AACB-0A63DC5A9A29}"/>
                  </a:ext>
                </a:extLst>
              </p:cNvPr>
              <p:cNvPicPr>
                <a:picLocks noChangeAspect="1"/>
              </p:cNvPicPr>
              <p:nvPr/>
            </p:nvPicPr>
            <p:blipFill rotWithShape="1">
              <a:blip r:embed="rId2"/>
              <a:srcRect l="97869" t="19586" b="22641"/>
              <a:stretch/>
            </p:blipFill>
            <p:spPr>
              <a:xfrm>
                <a:off x="12008558" y="14794277"/>
                <a:ext cx="175688" cy="2947004"/>
              </a:xfrm>
              <a:prstGeom prst="rect">
                <a:avLst/>
              </a:prstGeom>
            </p:spPr>
          </p:pic>
          <p:pic>
            <p:nvPicPr>
              <p:cNvPr id="22" name="Picture 21">
                <a:extLst>
                  <a:ext uri="{FF2B5EF4-FFF2-40B4-BE49-F238E27FC236}">
                    <a16:creationId xmlns:a16="http://schemas.microsoft.com/office/drawing/2014/main" id="{3A3F12F4-8949-4C7C-82FA-F64F3EE5CF98}"/>
                  </a:ext>
                </a:extLst>
              </p:cNvPr>
              <p:cNvPicPr>
                <a:picLocks noChangeAspect="1"/>
              </p:cNvPicPr>
              <p:nvPr/>
            </p:nvPicPr>
            <p:blipFill rotWithShape="1">
              <a:blip r:embed="rId2"/>
              <a:srcRect l="97869" t="19586" b="22641"/>
              <a:stretch/>
            </p:blipFill>
            <p:spPr>
              <a:xfrm>
                <a:off x="12008558" y="17741281"/>
                <a:ext cx="175688" cy="2947004"/>
              </a:xfrm>
              <a:prstGeom prst="rect">
                <a:avLst/>
              </a:prstGeom>
            </p:spPr>
          </p:pic>
          <p:pic>
            <p:nvPicPr>
              <p:cNvPr id="23" name="Picture 22">
                <a:extLst>
                  <a:ext uri="{FF2B5EF4-FFF2-40B4-BE49-F238E27FC236}">
                    <a16:creationId xmlns:a16="http://schemas.microsoft.com/office/drawing/2014/main" id="{26899592-52C0-459D-978F-96F92513F170}"/>
                  </a:ext>
                </a:extLst>
              </p:cNvPr>
              <p:cNvPicPr>
                <a:picLocks noChangeAspect="1"/>
              </p:cNvPicPr>
              <p:nvPr/>
            </p:nvPicPr>
            <p:blipFill rotWithShape="1">
              <a:blip r:embed="rId2"/>
              <a:srcRect l="97869" t="19586" b="22641"/>
              <a:stretch/>
            </p:blipFill>
            <p:spPr>
              <a:xfrm>
                <a:off x="12008558" y="20688285"/>
                <a:ext cx="175688" cy="2947004"/>
              </a:xfrm>
              <a:prstGeom prst="rect">
                <a:avLst/>
              </a:prstGeom>
            </p:spPr>
          </p:pic>
          <p:pic>
            <p:nvPicPr>
              <p:cNvPr id="24" name="Picture 23">
                <a:extLst>
                  <a:ext uri="{FF2B5EF4-FFF2-40B4-BE49-F238E27FC236}">
                    <a16:creationId xmlns:a16="http://schemas.microsoft.com/office/drawing/2014/main" id="{EF04C7E6-2C49-4791-A506-DDC559E7CAA1}"/>
                  </a:ext>
                </a:extLst>
              </p:cNvPr>
              <p:cNvPicPr>
                <a:picLocks noChangeAspect="1"/>
              </p:cNvPicPr>
              <p:nvPr/>
            </p:nvPicPr>
            <p:blipFill rotWithShape="1">
              <a:blip r:embed="rId2"/>
              <a:srcRect l="97967" t="19586" b="17951"/>
              <a:stretch/>
            </p:blipFill>
            <p:spPr>
              <a:xfrm>
                <a:off x="12014497" y="23354193"/>
                <a:ext cx="167604" cy="3186281"/>
              </a:xfrm>
              <a:prstGeom prst="rect">
                <a:avLst/>
              </a:prstGeom>
            </p:spPr>
          </p:pic>
        </p:grpSp>
        <p:pic>
          <p:nvPicPr>
            <p:cNvPr id="27" name="Picture 26">
              <a:extLst>
                <a:ext uri="{FF2B5EF4-FFF2-40B4-BE49-F238E27FC236}">
                  <a16:creationId xmlns:a16="http://schemas.microsoft.com/office/drawing/2014/main" id="{ABA92B02-2087-4450-B054-D2040136C1BB}"/>
                </a:ext>
              </a:extLst>
            </p:cNvPr>
            <p:cNvPicPr>
              <a:picLocks noChangeAspect="1"/>
            </p:cNvPicPr>
            <p:nvPr/>
          </p:nvPicPr>
          <p:blipFill rotWithShape="1">
            <a:blip r:embed="rId2"/>
            <a:srcRect l="97869" t="-46" b="22640"/>
            <a:stretch/>
          </p:blipFill>
          <p:spPr>
            <a:xfrm>
              <a:off x="11776529" y="139700"/>
              <a:ext cx="175688" cy="3948475"/>
            </a:xfrm>
            <a:prstGeom prst="rect">
              <a:avLst/>
            </a:prstGeom>
          </p:spPr>
        </p:pic>
      </p:grpSp>
      <p:sp>
        <p:nvSpPr>
          <p:cNvPr id="40" name="Rectangle 39">
            <a:extLst>
              <a:ext uri="{FF2B5EF4-FFF2-40B4-BE49-F238E27FC236}">
                <a16:creationId xmlns:a16="http://schemas.microsoft.com/office/drawing/2014/main" id="{A21B84C8-F4D9-49FA-AABC-E63A0146DF2B}"/>
              </a:ext>
            </a:extLst>
          </p:cNvPr>
          <p:cNvSpPr/>
          <p:nvPr/>
        </p:nvSpPr>
        <p:spPr>
          <a:xfrm>
            <a:off x="3516923" y="1"/>
            <a:ext cx="8662668" cy="68752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10;&#10;Description automatically generated">
            <a:extLst>
              <a:ext uri="{FF2B5EF4-FFF2-40B4-BE49-F238E27FC236}">
                <a16:creationId xmlns:a16="http://schemas.microsoft.com/office/drawing/2014/main" id="{01B35F8A-10D9-4E53-B879-A9E389831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29484" y="188617"/>
            <a:ext cx="4056185" cy="6527150"/>
          </a:xfrm>
          <a:prstGeom prst="rect">
            <a:avLst/>
          </a:prstGeom>
        </p:spPr>
      </p:pic>
      <p:sp>
        <p:nvSpPr>
          <p:cNvPr id="41" name="Title 1">
            <a:extLst>
              <a:ext uri="{FF2B5EF4-FFF2-40B4-BE49-F238E27FC236}">
                <a16:creationId xmlns:a16="http://schemas.microsoft.com/office/drawing/2014/main" id="{28C9AB79-9EC6-4303-AA77-1FAAAF168A4D}"/>
              </a:ext>
            </a:extLst>
          </p:cNvPr>
          <p:cNvSpPr txBox="1">
            <a:spLocks/>
          </p:cNvSpPr>
          <p:nvPr/>
        </p:nvSpPr>
        <p:spPr>
          <a:xfrm>
            <a:off x="277585" y="1665514"/>
            <a:ext cx="3821256" cy="51924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100" dirty="0">
                <a:solidFill>
                  <a:schemeClr val="bg1">
                    <a:lumMod val="75000"/>
                  </a:schemeClr>
                </a:solidFill>
                <a:latin typeface="Century Gothic" panose="020B0502020202020204" pitchFamily="34" charset="0"/>
              </a:rPr>
              <a:t>Multi Layer Perceptron (Neural Network)</a:t>
            </a:r>
          </a:p>
          <a:p>
            <a:pPr>
              <a:lnSpc>
                <a:spcPct val="100000"/>
              </a:lnSpc>
            </a:pPr>
            <a:endParaRPr lang="en-US" sz="1100" dirty="0">
              <a:solidFill>
                <a:schemeClr val="bg1">
                  <a:lumMod val="75000"/>
                </a:schemeClr>
              </a:solidFill>
              <a:latin typeface="Century Gothic" panose="020B0502020202020204" pitchFamily="34" charset="0"/>
            </a:endParaRPr>
          </a:p>
          <a:p>
            <a:pPr>
              <a:lnSpc>
                <a:spcPct val="100000"/>
              </a:lnSpc>
            </a:pPr>
            <a:r>
              <a:rPr lang="en-US" sz="1100" dirty="0">
                <a:solidFill>
                  <a:schemeClr val="bg1">
                    <a:lumMod val="75000"/>
                  </a:schemeClr>
                </a:solidFill>
                <a:latin typeface="Century Gothic" panose="020B0502020202020204" pitchFamily="34" charset="0"/>
              </a:rPr>
              <a:t>Implemented on Weka Tool</a:t>
            </a:r>
          </a:p>
          <a:p>
            <a:pPr>
              <a:lnSpc>
                <a:spcPct val="100000"/>
              </a:lnSpc>
            </a:pPr>
            <a:endParaRPr lang="en-US" sz="1100" dirty="0">
              <a:solidFill>
                <a:schemeClr val="bg1">
                  <a:lumMod val="75000"/>
                </a:schemeClr>
              </a:solidFill>
              <a:latin typeface="Century Gothic" panose="020B0502020202020204" pitchFamily="34" charset="0"/>
            </a:endParaRPr>
          </a:p>
          <a:p>
            <a:pPr>
              <a:lnSpc>
                <a:spcPct val="100000"/>
              </a:lnSpc>
            </a:pPr>
            <a:r>
              <a:rPr lang="en-US" sz="1100" dirty="0">
                <a:solidFill>
                  <a:schemeClr val="bg1">
                    <a:lumMod val="75000"/>
                  </a:schemeClr>
                </a:solidFill>
                <a:latin typeface="Century Gothic" panose="020B0502020202020204" pitchFamily="34" charset="0"/>
              </a:rPr>
              <a:t>Different configurations will be needed for each output variable</a:t>
            </a:r>
          </a:p>
          <a:p>
            <a:pPr>
              <a:lnSpc>
                <a:spcPct val="100000"/>
              </a:lnSpc>
            </a:pPr>
            <a:endParaRPr lang="en-US" sz="1100" dirty="0">
              <a:solidFill>
                <a:schemeClr val="bg1">
                  <a:lumMod val="75000"/>
                </a:schemeClr>
              </a:solidFill>
              <a:latin typeface="Century Gothic" panose="020B0502020202020204" pitchFamily="34" charset="0"/>
            </a:endParaRPr>
          </a:p>
          <a:p>
            <a:pPr>
              <a:lnSpc>
                <a:spcPct val="100000"/>
              </a:lnSpc>
            </a:pPr>
            <a:r>
              <a:rPr lang="en-US" sz="1100" dirty="0">
                <a:solidFill>
                  <a:schemeClr val="bg1">
                    <a:lumMod val="75000"/>
                  </a:schemeClr>
                </a:solidFill>
                <a:latin typeface="Century Gothic" panose="020B0502020202020204" pitchFamily="34" charset="0"/>
              </a:rPr>
              <a:t>Configurations for </a:t>
            </a:r>
            <a:r>
              <a:rPr lang="en-US" sz="1100" b="1" dirty="0">
                <a:solidFill>
                  <a:schemeClr val="bg1">
                    <a:lumMod val="75000"/>
                  </a:schemeClr>
                </a:solidFill>
                <a:latin typeface="Century Gothic" panose="020B0502020202020204" pitchFamily="34" charset="0"/>
              </a:rPr>
              <a:t>Output J1: “Ever pushed shook or had something thrown by husband:</a:t>
            </a:r>
          </a:p>
          <a:p>
            <a:pPr>
              <a:lnSpc>
                <a:spcPct val="100000"/>
              </a:lnSpc>
            </a:pPr>
            <a:endParaRPr lang="en-US" sz="1100" dirty="0">
              <a:solidFill>
                <a:schemeClr val="bg1">
                  <a:lumMod val="75000"/>
                </a:schemeClr>
              </a:solidFill>
              <a:latin typeface="Century Gothic" panose="020B0502020202020204" pitchFamily="34" charset="0"/>
            </a:endParaRPr>
          </a:p>
          <a:p>
            <a:pPr>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Training-Test split: 80% </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Batch Size: 100</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Momentum: 0.2</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Learning Rate: 0.1</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Training time: 500</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Hidden Layers: 0</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Number of input attributes: 46</a:t>
            </a:r>
          </a:p>
          <a:p>
            <a:pPr marL="347663">
              <a:lnSpc>
                <a:spcPct val="100000"/>
              </a:lnSpc>
            </a:pPr>
            <a:endParaRPr lang="en-US" sz="1100" dirty="0">
              <a:solidFill>
                <a:schemeClr val="bg1">
                  <a:lumMod val="75000"/>
                </a:schemeClr>
              </a:solidFill>
              <a:latin typeface="Century Gothic" panose="020B0502020202020204" pitchFamily="34" charset="0"/>
            </a:endParaRPr>
          </a:p>
          <a:p>
            <a:pPr marL="347663">
              <a:lnSpc>
                <a:spcPct val="100000"/>
              </a:lnSpc>
            </a:pPr>
            <a:r>
              <a:rPr lang="en-US" sz="1100" dirty="0">
                <a:solidFill>
                  <a:schemeClr val="bg1">
                    <a:lumMod val="75000"/>
                  </a:schemeClr>
                </a:solidFill>
                <a:latin typeface="Century Gothic" panose="020B0502020202020204" pitchFamily="34" charset="0"/>
              </a:rPr>
              <a:t>Number of sigmoid nodes: 96</a:t>
            </a:r>
          </a:p>
          <a:p>
            <a:pPr>
              <a:lnSpc>
                <a:spcPct val="100000"/>
              </a:lnSpc>
            </a:pPr>
            <a:endParaRPr lang="en-US" sz="1100" dirty="0">
              <a:solidFill>
                <a:schemeClr val="bg1">
                  <a:lumMod val="75000"/>
                </a:schemeClr>
              </a:solidFill>
              <a:latin typeface="Century Gothic" panose="020B0502020202020204" pitchFamily="34" charset="0"/>
            </a:endParaRPr>
          </a:p>
        </p:txBody>
      </p:sp>
    </p:spTree>
    <p:extLst>
      <p:ext uri="{BB962C8B-B14F-4D97-AF65-F5344CB8AC3E}">
        <p14:creationId xmlns:p14="http://schemas.microsoft.com/office/powerpoint/2010/main" val="64226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0"/>
                                        </p:tgtEl>
                                      </p:cBhvr>
                                    </p:animEffect>
                                    <p:set>
                                      <p:cBhvr>
                                        <p:cTn id="11" dur="1" fill="hold">
                                          <p:stCondLst>
                                            <p:cond delay="499"/>
                                          </p:stCondLst>
                                        </p:cTn>
                                        <p:tgtEl>
                                          <p:spTgt spid="40"/>
                                        </p:tgtEl>
                                        <p:attrNameLst>
                                          <p:attrName>style.visibility</p:attrName>
                                        </p:attrNameLst>
                                      </p:cBhvr>
                                      <p:to>
                                        <p:strVal val="hidden"/>
                                      </p:to>
                                    </p:set>
                                  </p:childTnLst>
                                </p:cTn>
                              </p:par>
                            </p:childTnLst>
                          </p:cTn>
                        </p:par>
                        <p:par>
                          <p:cTn id="12" fill="hold">
                            <p:stCondLst>
                              <p:cond delay="1000"/>
                            </p:stCondLst>
                            <p:childTnLst>
                              <p:par>
                                <p:cTn id="13" presetID="64" presetClass="path" presetSubtype="0" fill="hold" nodeType="afterEffect">
                                  <p:stCondLst>
                                    <p:cond delay="0"/>
                                  </p:stCondLst>
                                  <p:childTnLst>
                                    <p:animMotion origin="layout" path="M 1.875E-6 -2.96296E-6 L 1.875E-6 -3.08402 " pathEditMode="relative" rAng="0" ptsTypes="AA">
                                      <p:cBhvr>
                                        <p:cTn id="14" dur="8000" fill="hold"/>
                                        <p:tgtEl>
                                          <p:spTgt spid="28"/>
                                        </p:tgtEl>
                                        <p:attrNameLst>
                                          <p:attrName>ppt_x</p:attrName>
                                          <p:attrName>ppt_y</p:attrName>
                                        </p:attrNameLst>
                                      </p:cBhvr>
                                      <p:rCtr x="0" y="-15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107F-22BA-433D-B6B1-7CD52439C646}"/>
              </a:ext>
            </a:extLst>
          </p:cNvPr>
          <p:cNvSpPr>
            <a:spLocks noGrp="1"/>
          </p:cNvSpPr>
          <p:nvPr>
            <p:ph type="title"/>
          </p:nvPr>
        </p:nvSpPr>
        <p:spPr/>
        <p:txBody>
          <a:bodyPr>
            <a:normAutofit/>
          </a:bodyPr>
          <a:lstStyle/>
          <a:p>
            <a:pPr>
              <a:lnSpc>
                <a:spcPct val="150000"/>
              </a:lnSpc>
            </a:pPr>
            <a:r>
              <a:rPr lang="en-US" sz="3200" spc="300" dirty="0">
                <a:solidFill>
                  <a:schemeClr val="bg1">
                    <a:lumMod val="95000"/>
                  </a:schemeClr>
                </a:solidFill>
                <a:latin typeface="Century Gothic" panose="020B0502020202020204" pitchFamily="34" charset="0"/>
              </a:rPr>
              <a:t>PERFORMANCE EVALUATION </a:t>
            </a:r>
            <a:br>
              <a:rPr lang="en-US" sz="3200" dirty="0">
                <a:solidFill>
                  <a:schemeClr val="bg1">
                    <a:lumMod val="95000"/>
                  </a:schemeClr>
                </a:solidFill>
                <a:latin typeface="Century Gothic" panose="020B0502020202020204" pitchFamily="34" charset="0"/>
              </a:rPr>
            </a:br>
            <a:r>
              <a:rPr lang="en-US" sz="2000" dirty="0">
                <a:solidFill>
                  <a:schemeClr val="bg1">
                    <a:lumMod val="95000"/>
                  </a:schemeClr>
                </a:solidFill>
                <a:latin typeface="Century Gothic" panose="020B0502020202020204" pitchFamily="34" charset="0"/>
              </a:rPr>
              <a:t>FOR OUTPUT J1: “Ever pushed shook or had something thrown by husband”</a:t>
            </a:r>
            <a:endParaRPr lang="en-US" sz="3200" dirty="0">
              <a:solidFill>
                <a:schemeClr val="bg1">
                  <a:lumMod val="95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E771CCB2-64BF-4022-81C3-09114E88725E}"/>
              </a:ext>
            </a:extLst>
          </p:cNvPr>
          <p:cNvSpPr>
            <a:spLocks noGrp="1"/>
          </p:cNvSpPr>
          <p:nvPr>
            <p:ph idx="1"/>
          </p:nvPr>
        </p:nvSpPr>
        <p:spPr>
          <a:xfrm>
            <a:off x="838200" y="2358010"/>
            <a:ext cx="4615543" cy="3694447"/>
          </a:xfrm>
        </p:spPr>
        <p:txBody>
          <a:bodyPr>
            <a:normAutofit/>
          </a:bodyPr>
          <a:lstStyle/>
          <a:p>
            <a:pPr marL="0" indent="0">
              <a:buNone/>
            </a:pPr>
            <a:r>
              <a:rPr lang="en-US" sz="1000" dirty="0">
                <a:solidFill>
                  <a:schemeClr val="bg1">
                    <a:lumMod val="95000"/>
                  </a:schemeClr>
                </a:solidFill>
                <a:latin typeface="Century Gothic" panose="020B0502020202020204" pitchFamily="34" charset="0"/>
              </a:rPr>
              <a:t>=== Summary ===</a:t>
            </a:r>
          </a:p>
          <a:p>
            <a:pPr marL="0" indent="0">
              <a:buNone/>
              <a:tabLst>
                <a:tab pos="2514600" algn="l"/>
                <a:tab pos="3482975" algn="l"/>
              </a:tabLst>
            </a:pPr>
            <a:endParaRPr lang="en-US" sz="1000" dirty="0">
              <a:solidFill>
                <a:schemeClr val="bg1">
                  <a:lumMod val="95000"/>
                </a:schemeClr>
              </a:solidFill>
              <a:latin typeface="Century Gothic" panose="020B0502020202020204" pitchFamily="34" charset="0"/>
            </a:endParaRPr>
          </a:p>
          <a:p>
            <a:pPr>
              <a:tabLst>
                <a:tab pos="2514600" algn="l"/>
                <a:tab pos="3482975" algn="l"/>
              </a:tabLst>
            </a:pPr>
            <a:r>
              <a:rPr lang="en-US" sz="1000" dirty="0">
                <a:solidFill>
                  <a:schemeClr val="bg1">
                    <a:lumMod val="95000"/>
                  </a:schemeClr>
                </a:solidFill>
                <a:latin typeface="Century Gothic" panose="020B0502020202020204" pitchFamily="34" charset="0"/>
              </a:rPr>
              <a:t>Correctly Classified Instances         	612               	87.93  %</a:t>
            </a:r>
          </a:p>
          <a:p>
            <a:pPr>
              <a:tabLst>
                <a:tab pos="2514600" algn="l"/>
                <a:tab pos="3482975" algn="l"/>
              </a:tabLst>
            </a:pPr>
            <a:r>
              <a:rPr lang="en-US" sz="1000" dirty="0">
                <a:solidFill>
                  <a:schemeClr val="bg1">
                    <a:lumMod val="95000"/>
                  </a:schemeClr>
                </a:solidFill>
                <a:latin typeface="Century Gothic" panose="020B0502020202020204" pitchFamily="34" charset="0"/>
              </a:rPr>
              <a:t>Incorrectly Classified Instances        	84               	12.07  %</a:t>
            </a:r>
          </a:p>
          <a:p>
            <a:pPr>
              <a:tabLst>
                <a:tab pos="2514600" algn="l"/>
              </a:tabLst>
            </a:pPr>
            <a:r>
              <a:rPr lang="en-US" sz="1000" dirty="0">
                <a:solidFill>
                  <a:schemeClr val="bg1">
                    <a:lumMod val="95000"/>
                  </a:schemeClr>
                </a:solidFill>
                <a:latin typeface="Century Gothic" panose="020B0502020202020204" pitchFamily="34" charset="0"/>
              </a:rPr>
              <a:t>Mean absolute error                      	0.0678</a:t>
            </a:r>
          </a:p>
          <a:p>
            <a:pPr>
              <a:tabLst>
                <a:tab pos="2514600" algn="l"/>
              </a:tabLst>
            </a:pPr>
            <a:r>
              <a:rPr lang="en-US" sz="1000" dirty="0">
                <a:solidFill>
                  <a:schemeClr val="bg1">
                    <a:lumMod val="95000"/>
                  </a:schemeClr>
                </a:solidFill>
                <a:latin typeface="Century Gothic" panose="020B0502020202020204" pitchFamily="34" charset="0"/>
              </a:rPr>
              <a:t>Total Number of Instances              	696     </a:t>
            </a:r>
          </a:p>
          <a:p>
            <a:endParaRPr lang="en-US" sz="1000" dirty="0">
              <a:solidFill>
                <a:schemeClr val="bg1">
                  <a:lumMod val="95000"/>
                </a:schemeClr>
              </a:solidFill>
              <a:latin typeface="Century Gothic" panose="020B0502020202020204" pitchFamily="34" charset="0"/>
            </a:endParaRPr>
          </a:p>
        </p:txBody>
      </p:sp>
      <p:sp>
        <p:nvSpPr>
          <p:cNvPr id="4" name="Content Placeholder 2">
            <a:extLst>
              <a:ext uri="{FF2B5EF4-FFF2-40B4-BE49-F238E27FC236}">
                <a16:creationId xmlns:a16="http://schemas.microsoft.com/office/drawing/2014/main" id="{42632BEA-3DFF-4B0E-8057-63637C756307}"/>
              </a:ext>
            </a:extLst>
          </p:cNvPr>
          <p:cNvSpPr txBox="1">
            <a:spLocks/>
          </p:cNvSpPr>
          <p:nvPr/>
        </p:nvSpPr>
        <p:spPr>
          <a:xfrm>
            <a:off x="5453743" y="3924754"/>
            <a:ext cx="6738257" cy="2795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solidFill>
                <a:schemeClr val="bg1">
                  <a:lumMod val="95000"/>
                </a:schemeClr>
              </a:solidFill>
              <a:latin typeface="Century Gothic" panose="020B0502020202020204" pitchFamily="34" charset="0"/>
            </a:endParaRPr>
          </a:p>
          <a:p>
            <a:pPr marL="0" indent="0">
              <a:buNone/>
            </a:pPr>
            <a:endParaRPr lang="en-US" sz="1000" dirty="0">
              <a:solidFill>
                <a:schemeClr val="bg1">
                  <a:lumMod val="95000"/>
                </a:schemeClr>
              </a:solidFill>
              <a:latin typeface="Century Gothic" panose="020B0502020202020204" pitchFamily="34" charset="0"/>
            </a:endParaRPr>
          </a:p>
          <a:p>
            <a:pPr marL="0" indent="0">
              <a:buNone/>
            </a:pPr>
            <a:r>
              <a:rPr lang="en-US" sz="1000" dirty="0">
                <a:solidFill>
                  <a:schemeClr val="bg1">
                    <a:lumMod val="95000"/>
                  </a:schemeClr>
                </a:solidFill>
                <a:latin typeface="Century Gothic" panose="020B0502020202020204" pitchFamily="34" charset="0"/>
              </a:rPr>
              <a:t>=== Detailed Accuracy By Class ===</a:t>
            </a:r>
          </a:p>
          <a:p>
            <a:pPr marL="0" indent="0">
              <a:buNone/>
            </a:pPr>
            <a:endParaRPr lang="en-US" sz="1000" dirty="0">
              <a:solidFill>
                <a:schemeClr val="bg1">
                  <a:lumMod val="95000"/>
                </a:schemeClr>
              </a:solidFill>
              <a:latin typeface="Century Gothic" panose="020B0502020202020204" pitchFamily="34" charset="0"/>
            </a:endParaRP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                 TP Rate  	FP Rate  	Precision  	Recall   	F-Measure  	ROC Area  	Class</a:t>
            </a: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                 0.805    	0.018    	0.849      	0.805    	0.827    	0.961     	yes-but-not-in-last-12-months</a:t>
            </a: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                 0.803    	0.016    	0.841      	0.803    	0.822    	0.969     	often</a:t>
            </a: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                 0.788    	0.044    	0.806      	0.788    	0.797    	0.940     	sometimes</a:t>
            </a: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                 0.933    	0.138    	0.912      	0.933    	0.923    	0.955     	never</a:t>
            </a:r>
          </a:p>
          <a:p>
            <a:pPr marL="0" indent="0">
              <a:buNone/>
              <a:tabLst>
                <a:tab pos="1196975" algn="l"/>
                <a:tab pos="1828800" algn="l"/>
                <a:tab pos="2460625" algn="l"/>
                <a:tab pos="3025775" algn="l"/>
                <a:tab pos="3827463" algn="l"/>
                <a:tab pos="4630738" algn="l"/>
              </a:tabLst>
            </a:pPr>
            <a:r>
              <a:rPr lang="en-US" sz="1000" dirty="0">
                <a:solidFill>
                  <a:schemeClr val="bg1">
                    <a:lumMod val="95000"/>
                  </a:schemeClr>
                </a:solidFill>
                <a:latin typeface="Century Gothic" panose="020B0502020202020204" pitchFamily="34" charset="0"/>
              </a:rPr>
              <a:t>Weighted Avg.   	 0.879   	 0.095    	0.878      	0.879   	0.925     </a:t>
            </a:r>
          </a:p>
        </p:txBody>
      </p:sp>
      <p:sp>
        <p:nvSpPr>
          <p:cNvPr id="5" name="Content Placeholder 2">
            <a:extLst>
              <a:ext uri="{FF2B5EF4-FFF2-40B4-BE49-F238E27FC236}">
                <a16:creationId xmlns:a16="http://schemas.microsoft.com/office/drawing/2014/main" id="{79F939CD-3E81-4BE1-AA7D-FA321A24ECF6}"/>
              </a:ext>
            </a:extLst>
          </p:cNvPr>
          <p:cNvSpPr txBox="1">
            <a:spLocks/>
          </p:cNvSpPr>
          <p:nvPr/>
        </p:nvSpPr>
        <p:spPr>
          <a:xfrm>
            <a:off x="838200" y="4205234"/>
            <a:ext cx="4615543" cy="2514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solidFill>
                <a:schemeClr val="bg1">
                  <a:lumMod val="95000"/>
                </a:schemeClr>
              </a:solidFill>
              <a:latin typeface="Century Gothic" panose="020B0502020202020204" pitchFamily="34" charset="0"/>
            </a:endParaRPr>
          </a:p>
          <a:p>
            <a:pPr marL="0" indent="0">
              <a:buNone/>
            </a:pPr>
            <a:r>
              <a:rPr lang="en-US" sz="1000" dirty="0">
                <a:solidFill>
                  <a:schemeClr val="bg1">
                    <a:lumMod val="95000"/>
                  </a:schemeClr>
                </a:solidFill>
                <a:latin typeface="Century Gothic" panose="020B0502020202020204" pitchFamily="34" charset="0"/>
              </a:rPr>
              <a:t>=== Confusion Matrix ===</a:t>
            </a:r>
          </a:p>
          <a:p>
            <a:endParaRPr lang="en-US" sz="1000" dirty="0">
              <a:solidFill>
                <a:schemeClr val="bg1">
                  <a:lumMod val="95000"/>
                </a:schemeClr>
              </a:solidFill>
              <a:latin typeface="Century Gothic" panose="020B0502020202020204" pitchFamily="34" charset="0"/>
            </a:endParaRPr>
          </a:p>
          <a:p>
            <a:pPr>
              <a:tabLst>
                <a:tab pos="631825" algn="l"/>
                <a:tab pos="968375" algn="l"/>
                <a:tab pos="1317625" algn="l"/>
                <a:tab pos="1778000" algn="l"/>
                <a:tab pos="1947863" algn="l"/>
                <a:tab pos="2057400" algn="l"/>
              </a:tabLst>
            </a:pPr>
            <a:r>
              <a:rPr lang="en-US" sz="1000" dirty="0">
                <a:solidFill>
                  <a:schemeClr val="bg1">
                    <a:lumMod val="95000"/>
                  </a:schemeClr>
                </a:solidFill>
                <a:latin typeface="Century Gothic" panose="020B0502020202020204" pitchFamily="34" charset="0"/>
              </a:rPr>
              <a:t>   a   	b   	c   	d   			&lt;-- classified as</a:t>
            </a:r>
          </a:p>
          <a:p>
            <a:pPr>
              <a:tabLst>
                <a:tab pos="631825" algn="l"/>
                <a:tab pos="968375" algn="l"/>
                <a:tab pos="1317625" algn="l"/>
                <a:tab pos="1778000" algn="l"/>
                <a:tab pos="1947863" algn="l"/>
                <a:tab pos="2057400" algn="l"/>
              </a:tabLst>
            </a:pPr>
            <a:r>
              <a:rPr lang="en-US" sz="1000" dirty="0">
                <a:solidFill>
                  <a:schemeClr val="bg1">
                    <a:lumMod val="95000"/>
                  </a:schemeClr>
                </a:solidFill>
                <a:latin typeface="Century Gothic" panose="020B0502020202020204" pitchFamily="34" charset="0"/>
              </a:rPr>
              <a:t>  62   	3   	4   	8 	|   	a = yes-but-not-in-last-12-months</a:t>
            </a:r>
          </a:p>
          <a:p>
            <a:pPr>
              <a:tabLst>
                <a:tab pos="631825" algn="l"/>
                <a:tab pos="968375" algn="l"/>
                <a:tab pos="1317625" algn="l"/>
                <a:tab pos="1778000" algn="l"/>
                <a:tab pos="1947863" algn="l"/>
                <a:tab pos="2057400" algn="l"/>
              </a:tabLst>
            </a:pPr>
            <a:r>
              <a:rPr lang="en-US" sz="1000" dirty="0">
                <a:solidFill>
                  <a:schemeClr val="bg1">
                    <a:lumMod val="95000"/>
                  </a:schemeClr>
                </a:solidFill>
                <a:latin typeface="Century Gothic" panose="020B0502020202020204" pitchFamily="34" charset="0"/>
              </a:rPr>
              <a:t>   0  	53   	5   	8 	|   	b = often</a:t>
            </a:r>
          </a:p>
          <a:p>
            <a:pPr>
              <a:tabLst>
                <a:tab pos="631825" algn="l"/>
                <a:tab pos="968375" algn="l"/>
                <a:tab pos="1317625" algn="l"/>
                <a:tab pos="1778000" algn="l"/>
                <a:tab pos="1947863" algn="l"/>
                <a:tab pos="2057400" algn="l"/>
              </a:tabLst>
            </a:pPr>
            <a:r>
              <a:rPr lang="en-US" sz="1000" dirty="0">
                <a:solidFill>
                  <a:schemeClr val="bg1">
                    <a:lumMod val="95000"/>
                  </a:schemeClr>
                </a:solidFill>
                <a:latin typeface="Century Gothic" panose="020B0502020202020204" pitchFamily="34" charset="0"/>
              </a:rPr>
              <a:t>   3   	3 	104  	22 	|   	c = sometimes</a:t>
            </a:r>
          </a:p>
          <a:p>
            <a:pPr>
              <a:tabLst>
                <a:tab pos="631825" algn="l"/>
                <a:tab pos="968375" algn="l"/>
                <a:tab pos="1317625" algn="l"/>
                <a:tab pos="1778000" algn="l"/>
                <a:tab pos="1947863" algn="l"/>
                <a:tab pos="2057400" algn="l"/>
              </a:tabLst>
            </a:pPr>
            <a:r>
              <a:rPr lang="en-US" sz="1000" dirty="0">
                <a:solidFill>
                  <a:schemeClr val="bg1">
                    <a:lumMod val="95000"/>
                  </a:schemeClr>
                </a:solidFill>
                <a:latin typeface="Century Gothic" panose="020B0502020202020204" pitchFamily="34" charset="0"/>
              </a:rPr>
              <a:t>   8   	4  	16 	393 	|   	d = never</a:t>
            </a:r>
          </a:p>
        </p:txBody>
      </p:sp>
    </p:spTree>
    <p:extLst>
      <p:ext uri="{BB962C8B-B14F-4D97-AF65-F5344CB8AC3E}">
        <p14:creationId xmlns:p14="http://schemas.microsoft.com/office/powerpoint/2010/main" val="206295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02CB-14F4-45B1-ACD7-EA82C629C1A5}"/>
              </a:ext>
            </a:extLst>
          </p:cNvPr>
          <p:cNvSpPr>
            <a:spLocks noGrp="1"/>
          </p:cNvSpPr>
          <p:nvPr>
            <p:ph type="title"/>
          </p:nvPr>
        </p:nvSpPr>
        <p:spPr/>
        <p:txBody>
          <a:bodyPr>
            <a:normAutofit/>
          </a:bodyPr>
          <a:lstStyle/>
          <a:p>
            <a:r>
              <a:rPr lang="en-US" sz="3200" spc="300" dirty="0">
                <a:solidFill>
                  <a:schemeClr val="bg1">
                    <a:lumMod val="95000"/>
                  </a:schemeClr>
                </a:solidFill>
                <a:latin typeface="Century Gothic" panose="020B0502020202020204" pitchFamily="34" charset="0"/>
              </a:rPr>
              <a:t>Future Work</a:t>
            </a:r>
          </a:p>
        </p:txBody>
      </p:sp>
      <p:sp>
        <p:nvSpPr>
          <p:cNvPr id="3" name="Content Placeholder 2">
            <a:extLst>
              <a:ext uri="{FF2B5EF4-FFF2-40B4-BE49-F238E27FC236}">
                <a16:creationId xmlns:a16="http://schemas.microsoft.com/office/drawing/2014/main" id="{BE36E5E7-93D8-45BF-B042-8E2E9C9F19DE}"/>
              </a:ext>
            </a:extLst>
          </p:cNvPr>
          <p:cNvSpPr>
            <a:spLocks noGrp="1"/>
          </p:cNvSpPr>
          <p:nvPr>
            <p:ph idx="1"/>
          </p:nvPr>
        </p:nvSpPr>
        <p:spPr>
          <a:xfrm>
            <a:off x="838200" y="1825625"/>
            <a:ext cx="10515600" cy="4667250"/>
          </a:xfrm>
        </p:spPr>
        <p:txBody>
          <a:bodyPr>
            <a:normAutofit fontScale="92500" lnSpcReduction="10000"/>
          </a:bodyPr>
          <a:lstStyle/>
          <a:p>
            <a:r>
              <a:rPr lang="en-US" sz="2000" dirty="0">
                <a:solidFill>
                  <a:schemeClr val="bg1">
                    <a:lumMod val="95000"/>
                  </a:schemeClr>
                </a:solidFill>
                <a:latin typeface="Century Gothic" panose="020B0502020202020204" pitchFamily="34" charset="0"/>
              </a:rPr>
              <a:t>Calibrate models for even better performance. Consider further training models</a:t>
            </a: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Build the scoring system to integrate outputs: use weight to prioritize high intensity output variables (e.g. likely to slap &lt; likely to break bones) and high frequency labels (e.g. sometimes &lt; often )</a:t>
            </a: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Build a front-end interface for stakeholder organizations</a:t>
            </a: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Build partnerships and implement pilots</a:t>
            </a: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Use police FIRs data to further validate models</a:t>
            </a:r>
          </a:p>
          <a:p>
            <a:endParaRPr lang="en-US" sz="2000" dirty="0">
              <a:solidFill>
                <a:schemeClr val="bg1">
                  <a:lumMod val="95000"/>
                </a:schemeClr>
              </a:solidFill>
              <a:latin typeface="Century Gothic" panose="020B0502020202020204" pitchFamily="34" charset="0"/>
            </a:endParaRPr>
          </a:p>
          <a:p>
            <a:r>
              <a:rPr lang="en-US" sz="2000" dirty="0">
                <a:solidFill>
                  <a:schemeClr val="bg1">
                    <a:lumMod val="95000"/>
                  </a:schemeClr>
                </a:solidFill>
                <a:latin typeface="Century Gothic" panose="020B0502020202020204" pitchFamily="34" charset="0"/>
              </a:rPr>
              <a:t>Bring my Vision into reality for a better, safer Pakistan!</a:t>
            </a:r>
          </a:p>
          <a:p>
            <a:pPr marL="0" indent="0">
              <a:buNone/>
            </a:pPr>
            <a:endParaRPr lang="en-US" sz="2000" dirty="0">
              <a:solidFill>
                <a:schemeClr val="bg1">
                  <a:lumMod val="95000"/>
                </a:schemeClr>
              </a:solidFill>
              <a:latin typeface="Century Gothic" panose="020B0502020202020204" pitchFamily="34" charset="0"/>
            </a:endParaRP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FC7C2565-276A-4696-BF0D-35CDEB3CBFDB}"/>
                  </a:ext>
                </a:extLst>
              </p:cNvPr>
              <p:cNvGraphicFramePr>
                <a:graphicFrameLocks noChangeAspect="1"/>
              </p:cNvGraphicFramePr>
              <p:nvPr>
                <p:extLst>
                  <p:ext uri="{D42A27DB-BD31-4B8C-83A1-F6EECF244321}">
                    <p14:modId xmlns:p14="http://schemas.microsoft.com/office/powerpoint/2010/main" val="2167178165"/>
                  </p:ext>
                </p:extLst>
              </p:nvPr>
            </p:nvGraphicFramePr>
            <p:xfrm>
              <a:off x="8305800" y="4666021"/>
              <a:ext cx="3048000" cy="1714500"/>
            </p:xfrm>
            <a:graphic>
              <a:graphicData uri="http://schemas.microsoft.com/office/powerpoint/2016/slidezoom">
                <pslz:sldZm>
                  <pslz:sldZmObj sldId="269" cId="488036764">
                    <pslz:zmPr id="{F7F503A3-2F6B-469B-AA6D-8732EF5620AB}"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FC7C2565-276A-4696-BF0D-35CDEB3CBFDB}"/>
                  </a:ext>
                </a:extLst>
              </p:cNvPr>
              <p:cNvPicPr>
                <a:picLocks noGrp="1" noRot="1" noChangeAspect="1" noMove="1" noResize="1" noEditPoints="1" noAdjustHandles="1" noChangeArrowheads="1" noChangeShapeType="1"/>
              </p:cNvPicPr>
              <p:nvPr/>
            </p:nvPicPr>
            <p:blipFill>
              <a:blip r:embed="rId2"/>
              <a:stretch>
                <a:fillRect/>
              </a:stretch>
            </p:blipFill>
            <p:spPr>
              <a:xfrm>
                <a:off x="8305800" y="466602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527282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4A40-FED3-4BE7-9A1D-3E4E81757079}"/>
              </a:ext>
            </a:extLst>
          </p:cNvPr>
          <p:cNvSpPr>
            <a:spLocks noGrp="1"/>
          </p:cNvSpPr>
          <p:nvPr>
            <p:ph type="title"/>
          </p:nvPr>
        </p:nvSpPr>
        <p:spPr/>
        <p:txBody>
          <a:bodyPr>
            <a:normAutofit/>
          </a:bodyPr>
          <a:lstStyle/>
          <a:p>
            <a:r>
              <a:rPr lang="en-US" sz="4000" dirty="0">
                <a:solidFill>
                  <a:schemeClr val="bg1">
                    <a:lumMod val="95000"/>
                  </a:schemeClr>
                </a:solidFill>
                <a:latin typeface="Century Gothic" panose="020B0502020202020204" pitchFamily="34" charset="0"/>
              </a:rPr>
              <a:t>References</a:t>
            </a:r>
          </a:p>
        </p:txBody>
      </p:sp>
      <p:sp>
        <p:nvSpPr>
          <p:cNvPr id="3" name="Content Placeholder 2">
            <a:extLst>
              <a:ext uri="{FF2B5EF4-FFF2-40B4-BE49-F238E27FC236}">
                <a16:creationId xmlns:a16="http://schemas.microsoft.com/office/drawing/2014/main" id="{C70345AA-C0A6-4625-8D6F-F771A586D3BA}"/>
              </a:ext>
            </a:extLst>
          </p:cNvPr>
          <p:cNvSpPr>
            <a:spLocks noGrp="1"/>
          </p:cNvSpPr>
          <p:nvPr>
            <p:ph idx="1"/>
          </p:nvPr>
        </p:nvSpPr>
        <p:spPr/>
        <p:txBody>
          <a:bodyPr>
            <a:normAutofit lnSpcReduction="10000"/>
          </a:bodyPr>
          <a:lstStyle/>
          <a:p>
            <a:pPr marL="0" indent="0">
              <a:lnSpc>
                <a:spcPct val="200000"/>
              </a:lnSpc>
              <a:buNone/>
            </a:pPr>
            <a:r>
              <a:rPr lang="en-US" sz="1600" dirty="0">
                <a:solidFill>
                  <a:schemeClr val="bg1">
                    <a:lumMod val="95000"/>
                  </a:schemeClr>
                </a:solidFill>
                <a:latin typeface="Century Gothic" panose="020B0502020202020204" pitchFamily="34" charset="0"/>
              </a:rPr>
              <a:t>[1] </a:t>
            </a:r>
            <a:r>
              <a:rPr lang="en-US" sz="1600" dirty="0" err="1">
                <a:solidFill>
                  <a:schemeClr val="bg1">
                    <a:lumMod val="95000"/>
                  </a:schemeClr>
                </a:solidFill>
                <a:latin typeface="Century Gothic" panose="020B0502020202020204" pitchFamily="34" charset="0"/>
              </a:rPr>
              <a:t>Crotti</a:t>
            </a:r>
            <a:r>
              <a:rPr lang="en-US" sz="1600" dirty="0">
                <a:solidFill>
                  <a:schemeClr val="bg1">
                    <a:lumMod val="95000"/>
                  </a:schemeClr>
                </a:solidFill>
                <a:latin typeface="Century Gothic" panose="020B0502020202020204" pitchFamily="34" charset="0"/>
              </a:rPr>
              <a:t>, R., Geiger, T., </a:t>
            </a:r>
            <a:r>
              <a:rPr lang="en-US" sz="1600" dirty="0" err="1">
                <a:solidFill>
                  <a:schemeClr val="bg1">
                    <a:lumMod val="95000"/>
                  </a:schemeClr>
                </a:solidFill>
                <a:latin typeface="Century Gothic" panose="020B0502020202020204" pitchFamily="34" charset="0"/>
              </a:rPr>
              <a:t>Ratcheva</a:t>
            </a:r>
            <a:r>
              <a:rPr lang="en-US" sz="1600" dirty="0">
                <a:solidFill>
                  <a:schemeClr val="bg1">
                    <a:lumMod val="95000"/>
                  </a:schemeClr>
                </a:solidFill>
                <a:latin typeface="Century Gothic" panose="020B0502020202020204" pitchFamily="34" charset="0"/>
              </a:rPr>
              <a:t>, V., </a:t>
            </a:r>
            <a:r>
              <a:rPr lang="en-US" sz="1600" dirty="0" err="1">
                <a:solidFill>
                  <a:schemeClr val="bg1">
                    <a:lumMod val="95000"/>
                  </a:schemeClr>
                </a:solidFill>
                <a:latin typeface="Century Gothic" panose="020B0502020202020204" pitchFamily="34" charset="0"/>
              </a:rPr>
              <a:t>Zahidi</a:t>
            </a:r>
            <a:r>
              <a:rPr lang="en-US" sz="1600" dirty="0">
                <a:solidFill>
                  <a:schemeClr val="bg1">
                    <a:lumMod val="95000"/>
                  </a:schemeClr>
                </a:solidFill>
                <a:latin typeface="Century Gothic" panose="020B0502020202020204" pitchFamily="34" charset="0"/>
              </a:rPr>
              <a:t>, S. (2020). The Global Gender Gap Report, 2020. World Economic Forum, 2020 </a:t>
            </a:r>
          </a:p>
          <a:p>
            <a:pPr marL="0" indent="0">
              <a:lnSpc>
                <a:spcPct val="200000"/>
              </a:lnSpc>
              <a:buNone/>
            </a:pPr>
            <a:endParaRPr lang="en-US" sz="1600" dirty="0">
              <a:solidFill>
                <a:schemeClr val="bg1">
                  <a:lumMod val="95000"/>
                </a:schemeClr>
              </a:solidFill>
              <a:latin typeface="Century Gothic" panose="020B0502020202020204" pitchFamily="34" charset="0"/>
            </a:endParaRPr>
          </a:p>
          <a:p>
            <a:pPr marL="0" indent="0">
              <a:lnSpc>
                <a:spcPct val="200000"/>
              </a:lnSpc>
              <a:buNone/>
            </a:pPr>
            <a:r>
              <a:rPr lang="en-US" sz="1600" dirty="0">
                <a:solidFill>
                  <a:schemeClr val="bg1">
                    <a:lumMod val="95000"/>
                  </a:schemeClr>
                </a:solidFill>
                <a:latin typeface="Century Gothic" panose="020B0502020202020204" pitchFamily="34" charset="0"/>
              </a:rPr>
              <a:t>[2] Thomson Reuters Foundation. (2017). The world’s most dangerous megacities for women. Retrieved from http://poll2017.trust.org/ [Google Scholar] </a:t>
            </a:r>
          </a:p>
          <a:p>
            <a:pPr marL="0" indent="0">
              <a:lnSpc>
                <a:spcPct val="200000"/>
              </a:lnSpc>
              <a:buNone/>
            </a:pPr>
            <a:endParaRPr lang="en-US" sz="1600" dirty="0">
              <a:solidFill>
                <a:schemeClr val="bg1">
                  <a:lumMod val="95000"/>
                </a:schemeClr>
              </a:solidFill>
              <a:latin typeface="Century Gothic" panose="020B0502020202020204" pitchFamily="34" charset="0"/>
            </a:endParaRPr>
          </a:p>
          <a:p>
            <a:pPr marL="0" indent="0">
              <a:lnSpc>
                <a:spcPct val="200000"/>
              </a:lnSpc>
              <a:buNone/>
            </a:pPr>
            <a:r>
              <a:rPr lang="en-US" sz="1600" dirty="0">
                <a:solidFill>
                  <a:schemeClr val="bg1">
                    <a:lumMod val="95000"/>
                  </a:schemeClr>
                </a:solidFill>
                <a:latin typeface="Century Gothic" panose="020B0502020202020204" pitchFamily="34" charset="0"/>
              </a:rPr>
              <a:t>[3] National Institute of Population Studies and Macro International. (2018). Pakistan demographic and health survey 2017–18. Islamabad: National Institute of Population Studies and Macro International. </a:t>
            </a:r>
          </a:p>
          <a:p>
            <a:pPr>
              <a:lnSpc>
                <a:spcPct val="200000"/>
              </a:lnSpc>
            </a:pPr>
            <a:endParaRPr lang="en-US" sz="1600" dirty="0">
              <a:solidFill>
                <a:schemeClr val="bg1">
                  <a:lumMod val="95000"/>
                </a:schemeClr>
              </a:solidFill>
              <a:latin typeface="Century Gothic" panose="020B0502020202020204" pitchFamily="34" charset="0"/>
            </a:endParaRPr>
          </a:p>
        </p:txBody>
      </p:sp>
    </p:spTree>
    <p:extLst>
      <p:ext uri="{BB962C8B-B14F-4D97-AF65-F5344CB8AC3E}">
        <p14:creationId xmlns:p14="http://schemas.microsoft.com/office/powerpoint/2010/main" val="72301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4D37-83EC-4EE6-9A6E-35E251DB0D35}"/>
              </a:ext>
            </a:extLst>
          </p:cNvPr>
          <p:cNvSpPr>
            <a:spLocks noGrp="1"/>
          </p:cNvSpPr>
          <p:nvPr>
            <p:ph type="title"/>
          </p:nvPr>
        </p:nvSpPr>
        <p:spPr/>
        <p:txBody>
          <a:bodyPr/>
          <a:lstStyle/>
          <a:p>
            <a:r>
              <a:rPr lang="en-US" dirty="0">
                <a:solidFill>
                  <a:schemeClr val="bg1">
                    <a:lumMod val="75000"/>
                  </a:schemeClr>
                </a:solidFill>
              </a:rPr>
              <a:t>Problem Statement</a:t>
            </a:r>
          </a:p>
        </p:txBody>
      </p:sp>
      <p:sp>
        <p:nvSpPr>
          <p:cNvPr id="3" name="Content Placeholder 2">
            <a:extLst>
              <a:ext uri="{FF2B5EF4-FFF2-40B4-BE49-F238E27FC236}">
                <a16:creationId xmlns:a16="http://schemas.microsoft.com/office/drawing/2014/main" id="{BC5F181D-28DB-47E6-A353-7779A3E7624D}"/>
              </a:ext>
            </a:extLst>
          </p:cNvPr>
          <p:cNvSpPr>
            <a:spLocks noGrp="1"/>
          </p:cNvSpPr>
          <p:nvPr>
            <p:ph idx="1"/>
          </p:nvPr>
        </p:nvSpPr>
        <p:spPr>
          <a:xfrm>
            <a:off x="1400175" y="1920875"/>
            <a:ext cx="10515600" cy="4351338"/>
          </a:xfrm>
        </p:spPr>
        <p:txBody>
          <a:bodyPr>
            <a:normAutofit/>
          </a:bodyPr>
          <a:lstStyle/>
          <a:p>
            <a:pPr marL="0" indent="0">
              <a:buNone/>
            </a:pPr>
            <a:endParaRPr lang="en-US" sz="2400" dirty="0">
              <a:solidFill>
                <a:schemeClr val="bg1">
                  <a:lumMod val="75000"/>
                </a:schemeClr>
              </a:solidFill>
            </a:endParaRPr>
          </a:p>
          <a:p>
            <a:pPr marL="0" indent="0">
              <a:lnSpc>
                <a:spcPct val="200000"/>
              </a:lnSpc>
              <a:buNone/>
            </a:pPr>
            <a:r>
              <a:rPr lang="en-US" sz="1800" dirty="0">
                <a:solidFill>
                  <a:schemeClr val="bg1">
                    <a:lumMod val="75000"/>
                  </a:schemeClr>
                </a:solidFill>
                <a:latin typeface="Century Gothic" panose="020B0502020202020204" pitchFamily="34" charset="0"/>
              </a:rPr>
              <a:t>While domestic violence is the reality of at least </a:t>
            </a:r>
            <a:r>
              <a:rPr lang="en-US" sz="1800" dirty="0">
                <a:solidFill>
                  <a:srgbClr val="92D050"/>
                </a:solidFill>
                <a:latin typeface="Century Gothic" panose="020B0502020202020204" pitchFamily="34" charset="0"/>
              </a:rPr>
              <a:t>1 in 3 women </a:t>
            </a:r>
            <a:r>
              <a:rPr lang="en-US" sz="1800" dirty="0">
                <a:solidFill>
                  <a:schemeClr val="bg1">
                    <a:lumMod val="75000"/>
                  </a:schemeClr>
                </a:solidFill>
                <a:latin typeface="Century Gothic" panose="020B0502020202020204" pitchFamily="34" charset="0"/>
              </a:rPr>
              <a:t>in Pakistan, </a:t>
            </a:r>
            <a:r>
              <a:rPr lang="en-US" sz="1800" dirty="0">
                <a:solidFill>
                  <a:srgbClr val="92D050"/>
                </a:solidFill>
                <a:latin typeface="Century Gothic" panose="020B0502020202020204" pitchFamily="34" charset="0"/>
              </a:rPr>
              <a:t>more than half</a:t>
            </a:r>
            <a:r>
              <a:rPr lang="en-US" sz="1800" dirty="0">
                <a:solidFill>
                  <a:schemeClr val="bg1">
                    <a:lumMod val="75000"/>
                  </a:schemeClr>
                </a:solidFill>
                <a:latin typeface="Century Gothic" panose="020B0502020202020204" pitchFamily="34" charset="0"/>
              </a:rPr>
              <a:t> the victims remain silent </a:t>
            </a:r>
            <a:r>
              <a:rPr lang="en-US" sz="1800" baseline="30000" dirty="0">
                <a:solidFill>
                  <a:schemeClr val="bg1">
                    <a:lumMod val="75000"/>
                  </a:schemeClr>
                </a:solidFill>
                <a:latin typeface="Century Gothic" panose="020B0502020202020204" pitchFamily="34" charset="0"/>
              </a:rPr>
              <a:t>[1]</a:t>
            </a:r>
            <a:r>
              <a:rPr lang="en-US" sz="1800" dirty="0">
                <a:solidFill>
                  <a:schemeClr val="bg1">
                    <a:lumMod val="75000"/>
                  </a:schemeClr>
                </a:solidFill>
                <a:latin typeface="Century Gothic" panose="020B0502020202020204" pitchFamily="34" charset="0"/>
              </a:rPr>
              <a:t>. Due to the cultural norms and sociological nuances, Pakistani women from various demographics would </a:t>
            </a:r>
            <a:r>
              <a:rPr lang="en-US" sz="1800" dirty="0">
                <a:solidFill>
                  <a:srgbClr val="92D050"/>
                </a:solidFill>
                <a:latin typeface="Century Gothic" panose="020B0502020202020204" pitchFamily="34" charset="0"/>
              </a:rPr>
              <a:t>fail to recognize</a:t>
            </a:r>
            <a:r>
              <a:rPr lang="en-US" sz="1800" dirty="0">
                <a:solidFill>
                  <a:schemeClr val="bg1">
                    <a:lumMod val="75000"/>
                  </a:schemeClr>
                </a:solidFill>
                <a:latin typeface="Century Gothic" panose="020B0502020202020204" pitchFamily="34" charset="0"/>
              </a:rPr>
              <a:t> spousal violence, </a:t>
            </a:r>
            <a:r>
              <a:rPr lang="en-US" sz="1800" dirty="0">
                <a:solidFill>
                  <a:srgbClr val="92D050"/>
                </a:solidFill>
                <a:latin typeface="Century Gothic" panose="020B0502020202020204" pitchFamily="34" charset="0"/>
              </a:rPr>
              <a:t>downplay</a:t>
            </a:r>
            <a:r>
              <a:rPr lang="en-US" sz="1800" dirty="0">
                <a:solidFill>
                  <a:schemeClr val="bg1">
                    <a:lumMod val="75000"/>
                  </a:schemeClr>
                </a:solidFill>
                <a:latin typeface="Century Gothic" panose="020B0502020202020204" pitchFamily="34" charset="0"/>
              </a:rPr>
              <a:t> its gravity or would </a:t>
            </a:r>
            <a:r>
              <a:rPr lang="en-US" sz="1800" dirty="0">
                <a:solidFill>
                  <a:srgbClr val="92D050"/>
                </a:solidFill>
                <a:latin typeface="Century Gothic" panose="020B0502020202020204" pitchFamily="34" charset="0"/>
              </a:rPr>
              <a:t>conceal</a:t>
            </a:r>
            <a:r>
              <a:rPr lang="en-US" sz="1800" dirty="0">
                <a:solidFill>
                  <a:schemeClr val="bg1">
                    <a:lumMod val="75000"/>
                  </a:schemeClr>
                </a:solidFill>
                <a:latin typeface="Century Gothic" panose="020B0502020202020204" pitchFamily="34" charset="0"/>
              </a:rPr>
              <a:t> it to protect the family’s honor. Hence identifying abusive households is often challenging for government agencies and NGOs working to support victims and hold perpetrators of domestic violence accountable. An indirect yet reliable means of identification can help in the prevention of </a:t>
            </a:r>
            <a:r>
              <a:rPr lang="en-US" sz="1800" dirty="0">
                <a:solidFill>
                  <a:srgbClr val="92D050"/>
                </a:solidFill>
                <a:latin typeface="Century Gothic" panose="020B0502020202020204" pitchFamily="34" charset="0"/>
              </a:rPr>
              <a:t>ongoing and future</a:t>
            </a:r>
            <a:r>
              <a:rPr lang="en-US" sz="1800" dirty="0">
                <a:solidFill>
                  <a:schemeClr val="bg1">
                    <a:lumMod val="75000"/>
                  </a:schemeClr>
                </a:solidFill>
                <a:latin typeface="Century Gothic" panose="020B0502020202020204" pitchFamily="34" charset="0"/>
              </a:rPr>
              <a:t> violence</a:t>
            </a:r>
          </a:p>
        </p:txBody>
      </p:sp>
      <p:sp>
        <p:nvSpPr>
          <p:cNvPr id="4" name="TextBox 3">
            <a:extLst>
              <a:ext uri="{FF2B5EF4-FFF2-40B4-BE49-F238E27FC236}">
                <a16:creationId xmlns:a16="http://schemas.microsoft.com/office/drawing/2014/main" id="{E073E755-4304-4870-B8E4-A5BD3F8C8A37}"/>
              </a:ext>
            </a:extLst>
          </p:cNvPr>
          <p:cNvSpPr txBox="1"/>
          <p:nvPr/>
        </p:nvSpPr>
        <p:spPr>
          <a:xfrm>
            <a:off x="871537" y="2228850"/>
            <a:ext cx="1057275" cy="1107996"/>
          </a:xfrm>
          <a:prstGeom prst="rect">
            <a:avLst/>
          </a:prstGeom>
          <a:noFill/>
        </p:spPr>
        <p:txBody>
          <a:bodyPr wrap="square" rtlCol="0">
            <a:spAutoFit/>
          </a:bodyPr>
          <a:lstStyle/>
          <a:p>
            <a:r>
              <a:rPr lang="en-US" sz="6600" dirty="0">
                <a:solidFill>
                  <a:srgbClr val="92D050"/>
                </a:solidFill>
                <a:latin typeface="Century Gothic" panose="020B0502020202020204" pitchFamily="34" charset="0"/>
              </a:rPr>
              <a:t>“</a:t>
            </a:r>
          </a:p>
        </p:txBody>
      </p:sp>
    </p:spTree>
    <p:extLst>
      <p:ext uri="{BB962C8B-B14F-4D97-AF65-F5344CB8AC3E}">
        <p14:creationId xmlns:p14="http://schemas.microsoft.com/office/powerpoint/2010/main" val="229830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4D37-83EC-4EE6-9A6E-35E251DB0D35}"/>
              </a:ext>
            </a:extLst>
          </p:cNvPr>
          <p:cNvSpPr>
            <a:spLocks noGrp="1"/>
          </p:cNvSpPr>
          <p:nvPr>
            <p:ph type="title"/>
          </p:nvPr>
        </p:nvSpPr>
        <p:spPr/>
        <p:txBody>
          <a:bodyPr/>
          <a:lstStyle/>
          <a:p>
            <a:r>
              <a:rPr lang="en-US" dirty="0">
                <a:solidFill>
                  <a:schemeClr val="bg1">
                    <a:lumMod val="75000"/>
                  </a:schemeClr>
                </a:solidFill>
              </a:rPr>
              <a:t>Solution Statement</a:t>
            </a:r>
          </a:p>
        </p:txBody>
      </p:sp>
      <p:sp>
        <p:nvSpPr>
          <p:cNvPr id="3" name="Content Placeholder 2">
            <a:extLst>
              <a:ext uri="{FF2B5EF4-FFF2-40B4-BE49-F238E27FC236}">
                <a16:creationId xmlns:a16="http://schemas.microsoft.com/office/drawing/2014/main" id="{BC5F181D-28DB-47E6-A353-7779A3E7624D}"/>
              </a:ext>
            </a:extLst>
          </p:cNvPr>
          <p:cNvSpPr>
            <a:spLocks noGrp="1"/>
          </p:cNvSpPr>
          <p:nvPr>
            <p:ph idx="1"/>
          </p:nvPr>
        </p:nvSpPr>
        <p:spPr>
          <a:xfrm>
            <a:off x="1400174" y="1825625"/>
            <a:ext cx="10515600" cy="4351338"/>
          </a:xfrm>
        </p:spPr>
        <p:txBody>
          <a:bodyPr>
            <a:normAutofit/>
          </a:bodyPr>
          <a:lstStyle/>
          <a:p>
            <a:pPr marL="0" indent="0">
              <a:buNone/>
            </a:pPr>
            <a:endParaRPr lang="en-US" sz="2400" dirty="0">
              <a:solidFill>
                <a:schemeClr val="bg1">
                  <a:lumMod val="75000"/>
                </a:schemeClr>
              </a:solidFill>
            </a:endParaRPr>
          </a:p>
          <a:p>
            <a:pPr marL="0" indent="0">
              <a:lnSpc>
                <a:spcPct val="200000"/>
              </a:lnSpc>
              <a:buNone/>
            </a:pPr>
            <a:r>
              <a:rPr lang="en-US" sz="1800" dirty="0">
                <a:solidFill>
                  <a:schemeClr val="bg1">
                    <a:lumMod val="85000"/>
                  </a:schemeClr>
                </a:solidFill>
                <a:latin typeface="Century Gothic" panose="020B0502020202020204" pitchFamily="34" charset="0"/>
              </a:rPr>
              <a:t>To build a Machine Learning based </a:t>
            </a:r>
            <a:r>
              <a:rPr lang="en-US" sz="1800" dirty="0">
                <a:solidFill>
                  <a:srgbClr val="92D050"/>
                </a:solidFill>
                <a:latin typeface="Century Gothic" panose="020B0502020202020204" pitchFamily="34" charset="0"/>
              </a:rPr>
              <a:t>classification system </a:t>
            </a:r>
            <a:r>
              <a:rPr lang="en-US" sz="1800" dirty="0">
                <a:solidFill>
                  <a:schemeClr val="bg1">
                    <a:lumMod val="85000"/>
                  </a:schemeClr>
                </a:solidFill>
                <a:latin typeface="Century Gothic" panose="020B0502020202020204" pitchFamily="34" charset="0"/>
              </a:rPr>
              <a:t>that the </a:t>
            </a:r>
            <a:r>
              <a:rPr lang="en-US" sz="1800" dirty="0">
                <a:solidFill>
                  <a:srgbClr val="92D050"/>
                </a:solidFill>
                <a:latin typeface="Century Gothic" panose="020B0502020202020204" pitchFamily="34" charset="0"/>
              </a:rPr>
              <a:t>Government and NGOs </a:t>
            </a:r>
            <a:r>
              <a:rPr lang="en-US" sz="1800" dirty="0">
                <a:solidFill>
                  <a:schemeClr val="bg1">
                    <a:lumMod val="85000"/>
                  </a:schemeClr>
                </a:solidFill>
                <a:latin typeface="Century Gothic" panose="020B0502020202020204" pitchFamily="34" charset="0"/>
              </a:rPr>
              <a:t>can use to </a:t>
            </a:r>
            <a:r>
              <a:rPr lang="en-US" sz="1800" dirty="0">
                <a:solidFill>
                  <a:srgbClr val="92D050"/>
                </a:solidFill>
                <a:latin typeface="Century Gothic" panose="020B0502020202020204" pitchFamily="34" charset="0"/>
              </a:rPr>
              <a:t>identify potential victims and perpetrators of spousal violence </a:t>
            </a:r>
            <a:r>
              <a:rPr lang="en-US" sz="1800" dirty="0">
                <a:solidFill>
                  <a:schemeClr val="bg1">
                    <a:lumMod val="85000"/>
                  </a:schemeClr>
                </a:solidFill>
                <a:latin typeface="Century Gothic" panose="020B0502020202020204" pitchFamily="34" charset="0"/>
              </a:rPr>
              <a:t>in </a:t>
            </a:r>
            <a:r>
              <a:rPr lang="en-US" sz="1800" dirty="0">
                <a:solidFill>
                  <a:srgbClr val="92D050"/>
                </a:solidFill>
                <a:latin typeface="Century Gothic" panose="020B0502020202020204" pitchFamily="34" charset="0"/>
              </a:rPr>
              <a:t>Pakistan</a:t>
            </a:r>
            <a:r>
              <a:rPr lang="en-US" sz="1800" dirty="0">
                <a:latin typeface="Century Gothic" panose="020B0502020202020204" pitchFamily="34" charset="0"/>
              </a:rPr>
              <a:t> </a:t>
            </a:r>
            <a:r>
              <a:rPr lang="en-US" sz="1800" dirty="0">
                <a:solidFill>
                  <a:schemeClr val="bg1">
                    <a:lumMod val="85000"/>
                  </a:schemeClr>
                </a:solidFill>
                <a:latin typeface="Century Gothic" panose="020B0502020202020204" pitchFamily="34" charset="0"/>
              </a:rPr>
              <a:t>and target them for extending support, awareness and reformative activities </a:t>
            </a:r>
            <a:r>
              <a:rPr lang="en-US" sz="1800" dirty="0">
                <a:solidFill>
                  <a:srgbClr val="92D050"/>
                </a:solidFill>
                <a:latin typeface="Century Gothic" panose="020B0502020202020204" pitchFamily="34" charset="0"/>
              </a:rPr>
              <a:t>without alerting perpetrators or explicitly asking victims to report the crimes</a:t>
            </a:r>
          </a:p>
        </p:txBody>
      </p:sp>
      <p:sp>
        <p:nvSpPr>
          <p:cNvPr id="4" name="TextBox 3">
            <a:extLst>
              <a:ext uri="{FF2B5EF4-FFF2-40B4-BE49-F238E27FC236}">
                <a16:creationId xmlns:a16="http://schemas.microsoft.com/office/drawing/2014/main" id="{3F0ECBBB-89DC-44DC-9C34-09FB5CCCAAF7}"/>
              </a:ext>
            </a:extLst>
          </p:cNvPr>
          <p:cNvSpPr txBox="1"/>
          <p:nvPr/>
        </p:nvSpPr>
        <p:spPr>
          <a:xfrm>
            <a:off x="871537" y="2228850"/>
            <a:ext cx="1057275" cy="1107996"/>
          </a:xfrm>
          <a:prstGeom prst="rect">
            <a:avLst/>
          </a:prstGeom>
          <a:noFill/>
        </p:spPr>
        <p:txBody>
          <a:bodyPr wrap="square" rtlCol="0">
            <a:spAutoFit/>
          </a:bodyPr>
          <a:lstStyle/>
          <a:p>
            <a:r>
              <a:rPr lang="en-US" sz="6600" dirty="0">
                <a:solidFill>
                  <a:srgbClr val="92D050"/>
                </a:solidFill>
                <a:latin typeface="Century Gothic" panose="020B0502020202020204" pitchFamily="34" charset="0"/>
              </a:rPr>
              <a:t>“</a:t>
            </a:r>
          </a:p>
        </p:txBody>
      </p:sp>
    </p:spTree>
    <p:extLst>
      <p:ext uri="{BB962C8B-B14F-4D97-AF65-F5344CB8AC3E}">
        <p14:creationId xmlns:p14="http://schemas.microsoft.com/office/powerpoint/2010/main" val="79027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A3C9CD-E852-4774-A28E-458B2A65156D}"/>
              </a:ext>
            </a:extLst>
          </p:cNvPr>
          <p:cNvSpPr txBox="1"/>
          <p:nvPr/>
        </p:nvSpPr>
        <p:spPr>
          <a:xfrm>
            <a:off x="131989" y="3163297"/>
            <a:ext cx="2171700" cy="461665"/>
          </a:xfrm>
          <a:prstGeom prst="rect">
            <a:avLst/>
          </a:prstGeom>
          <a:noFill/>
        </p:spPr>
        <p:txBody>
          <a:bodyPr wrap="square" rtlCol="0">
            <a:spAutoFit/>
          </a:bodyPr>
          <a:lstStyle/>
          <a:p>
            <a:pPr algn="ctr"/>
            <a:r>
              <a:rPr lang="en-US" sz="1200" b="1" dirty="0">
                <a:solidFill>
                  <a:schemeClr val="bg1">
                    <a:lumMod val="95000"/>
                  </a:schemeClr>
                </a:solidFill>
                <a:latin typeface="Century Gothic" panose="020B0502020202020204" pitchFamily="34" charset="0"/>
              </a:rPr>
              <a:t>Partnership with Digital Pakistan Foundation</a:t>
            </a:r>
          </a:p>
        </p:txBody>
      </p:sp>
      <p:sp>
        <p:nvSpPr>
          <p:cNvPr id="5" name="Oval 4">
            <a:extLst>
              <a:ext uri="{FF2B5EF4-FFF2-40B4-BE49-F238E27FC236}">
                <a16:creationId xmlns:a16="http://schemas.microsoft.com/office/drawing/2014/main" id="{7CCA4A31-430B-4EF8-A5E3-4868B5C994F2}"/>
              </a:ext>
            </a:extLst>
          </p:cNvPr>
          <p:cNvSpPr/>
          <p:nvPr/>
        </p:nvSpPr>
        <p:spPr>
          <a:xfrm>
            <a:off x="295373" y="1224190"/>
            <a:ext cx="1844040" cy="1844040"/>
          </a:xfrm>
          <a:prstGeom prst="ellipse">
            <a:avLst/>
          </a:prstGeom>
          <a:solidFill>
            <a:srgbClr val="233B3D"/>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C5AD2902-617C-426C-85B2-35DEA2DE172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977" b="96591" l="5114" r="96591">
                        <a14:foregroundMark x1="44318" y1="15909" x2="46591" y2="90341"/>
                        <a14:foregroundMark x1="77841" y1="34091" x2="15909" y2="53409"/>
                        <a14:foregroundMark x1="15909" y1="53409" x2="15909" y2="53409"/>
                        <a14:foregroundMark x1="27273" y1="28977" x2="73864" y2="68182"/>
                        <a14:foregroundMark x1="73864" y1="68182" x2="73864" y2="68182"/>
                        <a14:foregroundMark x1="61364" y1="12500" x2="84659" y2="32386"/>
                        <a14:foregroundMark x1="84659" y1="32386" x2="85227" y2="63068"/>
                        <a14:foregroundMark x1="85227" y1="63068" x2="62500" y2="82386"/>
                        <a14:foregroundMark x1="62500" y1="82386" x2="32955" y2="75000"/>
                        <a14:foregroundMark x1="32955" y1="75000" x2="11364" y2="54545"/>
                        <a14:foregroundMark x1="11364" y1="54545" x2="18182" y2="26136"/>
                        <a14:foregroundMark x1="18182" y1="26136" x2="46023" y2="10795"/>
                        <a14:foregroundMark x1="46023" y1="10795" x2="53409" y2="10227"/>
                        <a14:foregroundMark x1="39205" y1="7955" x2="16477" y2="28409"/>
                        <a14:foregroundMark x1="16477" y1="28409" x2="9659" y2="46591"/>
                        <a14:foregroundMark x1="3977" y1="59659" x2="27273" y2="81818"/>
                        <a14:foregroundMark x1="27273" y1="81818" x2="52841" y2="94318"/>
                        <a14:foregroundMark x1="52841" y1="94318" x2="77841" y2="76136"/>
                        <a14:foregroundMark x1="77841" y1="76136" x2="88068" y2="48295"/>
                        <a14:foregroundMark x1="88068" y1="48295" x2="82955" y2="20455"/>
                        <a14:foregroundMark x1="82955" y1="20455" x2="27273" y2="7386"/>
                        <a14:foregroundMark x1="27273" y1="7386" x2="7955" y2="30114"/>
                        <a14:foregroundMark x1="7955" y1="30114" x2="7386" y2="32955"/>
                        <a14:foregroundMark x1="5114" y1="42045" x2="16477" y2="70455"/>
                        <a14:foregroundMark x1="16477" y1="70455" x2="27273" y2="83523"/>
                        <a14:foregroundMark x1="568" y1="52841" x2="17045" y2="77273"/>
                        <a14:foregroundMark x1="17045" y1="77273" x2="40341" y2="96591"/>
                        <a14:foregroundMark x1="40341" y1="96591" x2="42614" y2="96591"/>
                        <a14:foregroundMark x1="63068" y1="88068" x2="85795" y2="67614"/>
                        <a14:foregroundMark x1="85795" y1="67614" x2="94318" y2="39205"/>
                        <a14:foregroundMark x1="94318" y1="39205" x2="94318" y2="39205"/>
                        <a14:foregroundMark x1="97159" y1="43182" x2="75568" y2="85227"/>
                        <a14:foregroundMark x1="83523" y1="55114" x2="47727" y2="52273"/>
                        <a14:foregroundMark x1="47727" y1="52273" x2="77273" y2="50000"/>
                        <a14:foregroundMark x1="77273" y1="50000" x2="82386" y2="47159"/>
                        <a14:foregroundMark x1="75000" y1="59091" x2="25000" y2="59091"/>
                        <a14:foregroundMark x1="53409" y1="93750" x2="42045" y2="27841"/>
                        <a14:foregroundMark x1="42045" y1="27841" x2="50568" y2="5682"/>
                        <a14:foregroundMark x1="56250" y1="3977" x2="81818" y2="19886"/>
                        <a14:foregroundMark x1="81818" y1="19886" x2="93750" y2="45455"/>
                        <a14:foregroundMark x1="93750" y1="45455" x2="85795" y2="68750"/>
                        <a14:foregroundMark x1="30114" y1="45455" x2="33523" y2="42045"/>
                      </a14:backgroundRemoval>
                    </a14:imgEffect>
                  </a14:imgLayer>
                </a14:imgProps>
              </a:ext>
              <a:ext uri="{28A0092B-C50C-407E-A947-70E740481C1C}">
                <a14:useLocalDpi xmlns:a14="http://schemas.microsoft.com/office/drawing/2010/main" val="0"/>
              </a:ext>
            </a:extLst>
          </a:blip>
          <a:srcRect/>
          <a:stretch>
            <a:fillRect/>
          </a:stretch>
        </p:blipFill>
        <p:spPr bwMode="auto">
          <a:xfrm>
            <a:off x="379193" y="1308010"/>
            <a:ext cx="16764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C3420D5-504D-42BD-819B-D34B2A1CEB50}"/>
              </a:ext>
            </a:extLst>
          </p:cNvPr>
          <p:cNvGrpSpPr/>
          <p:nvPr/>
        </p:nvGrpSpPr>
        <p:grpSpPr>
          <a:xfrm>
            <a:off x="3912297" y="1361168"/>
            <a:ext cx="3174738" cy="1524000"/>
            <a:chOff x="4471579" y="1326425"/>
            <a:chExt cx="3841433" cy="1844040"/>
          </a:xfrm>
        </p:grpSpPr>
        <p:sp>
          <p:nvSpPr>
            <p:cNvPr id="9" name="Oval 8">
              <a:extLst>
                <a:ext uri="{FF2B5EF4-FFF2-40B4-BE49-F238E27FC236}">
                  <a16:creationId xmlns:a16="http://schemas.microsoft.com/office/drawing/2014/main" id="{A2D913BF-0742-4176-8327-96708370411A}"/>
                </a:ext>
              </a:extLst>
            </p:cNvPr>
            <p:cNvSpPr/>
            <p:nvPr/>
          </p:nvSpPr>
          <p:spPr>
            <a:xfrm>
              <a:off x="4471579" y="1326425"/>
              <a:ext cx="1844040" cy="1844040"/>
            </a:xfrm>
            <a:prstGeom prst="ellipse">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Ngo Icons - 132 free vector icons">
              <a:extLst>
                <a:ext uri="{FF2B5EF4-FFF2-40B4-BE49-F238E27FC236}">
                  <a16:creationId xmlns:a16="http://schemas.microsoft.com/office/drawing/2014/main" id="{11801131-9AB1-41B7-BFFE-858A093C9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999" y="163884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38A7815A-350A-44E2-806C-35222045C394}"/>
                </a:ext>
              </a:extLst>
            </p:cNvPr>
            <p:cNvSpPr/>
            <p:nvPr/>
          </p:nvSpPr>
          <p:spPr>
            <a:xfrm>
              <a:off x="6468972" y="1326425"/>
              <a:ext cx="1844040" cy="1844040"/>
            </a:xfrm>
            <a:prstGeom prst="ellipse">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1,637 Town Hall Illustrations &amp; Clip Art - iStock">
              <a:extLst>
                <a:ext uri="{FF2B5EF4-FFF2-40B4-BE49-F238E27FC236}">
                  <a16:creationId xmlns:a16="http://schemas.microsoft.com/office/drawing/2014/main" id="{27D9F20E-A393-4444-BCC6-89BA14AF80E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7745" b="82516" l="19118" r="81536">
                          <a14:foregroundMark x1="21078" y1="81863" x2="30882" y2="81863"/>
                          <a14:foregroundMark x1="30882" y1="81863" x2="48529" y2="80229"/>
                          <a14:foregroundMark x1="48529" y1="80229" x2="61275" y2="80229"/>
                          <a14:foregroundMark x1="79085" y1="79412" x2="58660" y2="78595"/>
                          <a14:foregroundMark x1="19118" y1="81863" x2="25490" y2="81373"/>
                          <a14:foregroundMark x1="81699" y1="80556" x2="80719" y2="80556"/>
                          <a14:foregroundMark x1="49020" y1="50654" x2="53431" y2="55719"/>
                          <a14:foregroundMark x1="51961" y1="50163" x2="44608" y2="52941"/>
                          <a14:foregroundMark x1="52614" y1="39542" x2="50000" y2="39052"/>
                          <a14:foregroundMark x1="49837" y1="39379" x2="49837" y2="39379"/>
                          <a14:foregroundMark x1="49837" y1="41667" x2="49837" y2="41667"/>
                          <a14:foregroundMark x1="49837" y1="44118" x2="49837" y2="44118"/>
                          <a14:foregroundMark x1="49837" y1="46569" x2="49837" y2="46569"/>
                          <a14:foregroundMark x1="49837" y1="44771" x2="49837" y2="44771"/>
                          <a14:foregroundMark x1="49837" y1="46732" x2="49837" y2="42647"/>
                          <a14:foregroundMark x1="49837" y1="42320" x2="49837" y2="37908"/>
                          <a14:foregroundMark x1="21078" y1="82516" x2="21078" y2="82516"/>
                        </a14:backgroundRemoval>
                      </a14:imgEffect>
                    </a14:imgLayer>
                  </a14:imgProps>
                </a:ext>
                <a:ext uri="{28A0092B-C50C-407E-A947-70E740481C1C}">
                  <a14:useLocalDpi xmlns:a14="http://schemas.microsoft.com/office/drawing/2010/main" val="0"/>
                </a:ext>
              </a:extLst>
            </a:blip>
            <a:srcRect l="15523" t="35621" r="14705" b="14052"/>
            <a:stretch/>
          </p:blipFill>
          <p:spPr bwMode="auto">
            <a:xfrm>
              <a:off x="6628039" y="1580504"/>
              <a:ext cx="1568073" cy="124075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C80D4E98-817D-4A0B-B612-9B4AC939215B}"/>
              </a:ext>
            </a:extLst>
          </p:cNvPr>
          <p:cNvSpPr txBox="1"/>
          <p:nvPr/>
        </p:nvSpPr>
        <p:spPr>
          <a:xfrm>
            <a:off x="3753559" y="3163298"/>
            <a:ext cx="3492212" cy="461665"/>
          </a:xfrm>
          <a:prstGeom prst="rect">
            <a:avLst/>
          </a:prstGeom>
          <a:noFill/>
        </p:spPr>
        <p:txBody>
          <a:bodyPr wrap="square" rtlCol="0">
            <a:spAutoFit/>
          </a:bodyPr>
          <a:lstStyle/>
          <a:p>
            <a:pPr algn="ctr"/>
            <a:r>
              <a:rPr lang="en-US" sz="1200" b="1" dirty="0">
                <a:solidFill>
                  <a:schemeClr val="bg1">
                    <a:lumMod val="95000"/>
                  </a:schemeClr>
                </a:solidFill>
                <a:latin typeface="Century Gothic" panose="020B0502020202020204" pitchFamily="34" charset="0"/>
              </a:rPr>
              <a:t>Collaboration with Anti Domestic Violence NGOs and Government Agencies</a:t>
            </a:r>
          </a:p>
        </p:txBody>
      </p:sp>
      <p:sp>
        <p:nvSpPr>
          <p:cNvPr id="13" name="TextBox 12">
            <a:extLst>
              <a:ext uri="{FF2B5EF4-FFF2-40B4-BE49-F238E27FC236}">
                <a16:creationId xmlns:a16="http://schemas.microsoft.com/office/drawing/2014/main" id="{22579CE4-448F-49B4-8DE3-E3DDA27F0F21}"/>
              </a:ext>
            </a:extLst>
          </p:cNvPr>
          <p:cNvSpPr txBox="1"/>
          <p:nvPr/>
        </p:nvSpPr>
        <p:spPr>
          <a:xfrm>
            <a:off x="131989" y="64198"/>
            <a:ext cx="6083755" cy="576120"/>
          </a:xfrm>
          <a:prstGeom prst="rect">
            <a:avLst/>
          </a:prstGeom>
          <a:noFill/>
        </p:spPr>
        <p:txBody>
          <a:bodyPr wrap="square" rtlCol="0">
            <a:spAutoFit/>
          </a:bodyPr>
          <a:lstStyle/>
          <a:p>
            <a:pPr>
              <a:lnSpc>
                <a:spcPct val="150000"/>
              </a:lnSpc>
            </a:pPr>
            <a:r>
              <a:rPr lang="en-US" sz="2400" spc="600" dirty="0">
                <a:solidFill>
                  <a:schemeClr val="bg1">
                    <a:lumMod val="95000"/>
                  </a:schemeClr>
                </a:solidFill>
                <a:latin typeface="Century Gothic" panose="020B0502020202020204" pitchFamily="34" charset="0"/>
              </a:rPr>
              <a:t>From Vision To Reality</a:t>
            </a:r>
          </a:p>
        </p:txBody>
      </p:sp>
      <p:cxnSp>
        <p:nvCxnSpPr>
          <p:cNvPr id="8" name="Straight Connector 7">
            <a:extLst>
              <a:ext uri="{FF2B5EF4-FFF2-40B4-BE49-F238E27FC236}">
                <a16:creationId xmlns:a16="http://schemas.microsoft.com/office/drawing/2014/main" id="{6A6A34A0-2793-4EE7-8748-27EF13BA17B0}"/>
              </a:ext>
            </a:extLst>
          </p:cNvPr>
          <p:cNvCxnSpPr>
            <a:cxnSpLocks/>
          </p:cNvCxnSpPr>
          <p:nvPr/>
        </p:nvCxnSpPr>
        <p:spPr>
          <a:xfrm flipV="1">
            <a:off x="2303689" y="2362200"/>
            <a:ext cx="1449870" cy="15797"/>
          </a:xfrm>
          <a:prstGeom prst="line">
            <a:avLst/>
          </a:prstGeom>
          <a:ln>
            <a:solidFill>
              <a:schemeClr val="bg1">
                <a:lumMod val="95000"/>
              </a:schemeClr>
            </a:solidFill>
            <a:prstDash val="dash"/>
            <a:tailEnd type="stealt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2A9A9F6-AC7D-4A00-85A8-567062747DC1}"/>
              </a:ext>
            </a:extLst>
          </p:cNvPr>
          <p:cNvCxnSpPr>
            <a:cxnSpLocks/>
          </p:cNvCxnSpPr>
          <p:nvPr/>
        </p:nvCxnSpPr>
        <p:spPr>
          <a:xfrm>
            <a:off x="7166080" y="2362200"/>
            <a:ext cx="2230201" cy="0"/>
          </a:xfrm>
          <a:prstGeom prst="line">
            <a:avLst/>
          </a:prstGeom>
          <a:ln>
            <a:solidFill>
              <a:schemeClr val="bg1">
                <a:lumMod val="95000"/>
              </a:schemeClr>
            </a:solidFill>
            <a:prstDash val="dash"/>
            <a:tailEnd type="stealt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F0E50D4-CB1A-47CB-9C37-191E2CF17216}"/>
              </a:ext>
            </a:extLst>
          </p:cNvPr>
          <p:cNvGrpSpPr/>
          <p:nvPr/>
        </p:nvGrpSpPr>
        <p:grpSpPr>
          <a:xfrm>
            <a:off x="9274083" y="494755"/>
            <a:ext cx="2448200" cy="2328937"/>
            <a:chOff x="9017022" y="250216"/>
            <a:chExt cx="2962322" cy="2818014"/>
          </a:xfrm>
        </p:grpSpPr>
        <p:pic>
          <p:nvPicPr>
            <p:cNvPr id="9230" name="Picture 14" descr="People map country pakistan Royalty Free Vector Image">
              <a:extLst>
                <a:ext uri="{FF2B5EF4-FFF2-40B4-BE49-F238E27FC236}">
                  <a16:creationId xmlns:a16="http://schemas.microsoft.com/office/drawing/2014/main" id="{1890F8D6-B00E-4648-B54F-ACA0E19A84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1918"/>
            <a:stretch/>
          </p:blipFill>
          <p:spPr bwMode="auto">
            <a:xfrm>
              <a:off x="9017022" y="250216"/>
              <a:ext cx="2962322" cy="2818014"/>
            </a:xfrm>
            <a:prstGeom prst="ellipse">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6" name="Picture 10" descr="Pakistani National Clothes For Male And Female On White, Art, Face, Costume  PNG and Vector with Transparent Background for Free Download">
              <a:extLst>
                <a:ext uri="{FF2B5EF4-FFF2-40B4-BE49-F238E27FC236}">
                  <a16:creationId xmlns:a16="http://schemas.microsoft.com/office/drawing/2014/main" id="{1626BA1D-5328-4426-BB84-4D5C309DDAFC}"/>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34063" y1="21563" x2="33750" y2="63906"/>
                          <a14:foregroundMark x1="31250" y1="76406" x2="31250" y2="76406"/>
                          <a14:foregroundMark x1="36094" y1="75938" x2="36094" y2="75938"/>
                          <a14:foregroundMark x1="30938" y1="87500" x2="30938" y2="87500"/>
                          <a14:foregroundMark x1="35313" y1="87969" x2="35313" y2="87969"/>
                          <a14:backgroundMark x1="33906" y1="89844" x2="33906" y2="89844"/>
                          <a14:backgroundMark x1="32344" y1="91094" x2="35781" y2="92031"/>
                          <a14:backgroundMark x1="62344" y1="89531" x2="63281" y2="92969"/>
                          <a14:backgroundMark x1="64531" y1="88594" x2="64531" y2="88594"/>
                          <a14:backgroundMark x1="63906" y1="88594" x2="66094" y2="92344"/>
                        </a14:backgroundRemoval>
                      </a14:imgEffect>
                    </a14:imgLayer>
                  </a14:imgProps>
                </a:ext>
                <a:ext uri="{28A0092B-C50C-407E-A947-70E740481C1C}">
                  <a14:useLocalDpi xmlns:a14="http://schemas.microsoft.com/office/drawing/2010/main" val="0"/>
                </a:ext>
              </a:extLst>
            </a:blip>
            <a:srcRect b="31535"/>
            <a:stretch/>
          </p:blipFill>
          <p:spPr bwMode="auto">
            <a:xfrm>
              <a:off x="9074124" y="1099462"/>
              <a:ext cx="2843829" cy="1947020"/>
            </a:xfrm>
            <a:prstGeom prst="ellipse">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45632F08-F969-4F0E-B856-31FFDACB4147}"/>
              </a:ext>
            </a:extLst>
          </p:cNvPr>
          <p:cNvSpPr txBox="1"/>
          <p:nvPr/>
        </p:nvSpPr>
        <p:spPr>
          <a:xfrm>
            <a:off x="9303797" y="2915938"/>
            <a:ext cx="2385227" cy="461665"/>
          </a:xfrm>
          <a:prstGeom prst="rect">
            <a:avLst/>
          </a:prstGeom>
          <a:noFill/>
        </p:spPr>
        <p:txBody>
          <a:bodyPr wrap="square" rtlCol="0">
            <a:spAutoFit/>
          </a:bodyPr>
          <a:lstStyle/>
          <a:p>
            <a:pPr algn="ctr"/>
            <a:r>
              <a:rPr lang="en-US" sz="1200" b="1" dirty="0">
                <a:solidFill>
                  <a:schemeClr val="bg1">
                    <a:lumMod val="95000"/>
                  </a:schemeClr>
                </a:solidFill>
                <a:latin typeface="Century Gothic" panose="020B0502020202020204" pitchFamily="34" charset="0"/>
              </a:rPr>
              <a:t>Couples from all demographics of Pakistan</a:t>
            </a:r>
          </a:p>
        </p:txBody>
      </p:sp>
      <p:cxnSp>
        <p:nvCxnSpPr>
          <p:cNvPr id="25" name="Straight Connector 24">
            <a:extLst>
              <a:ext uri="{FF2B5EF4-FFF2-40B4-BE49-F238E27FC236}">
                <a16:creationId xmlns:a16="http://schemas.microsoft.com/office/drawing/2014/main" id="{8E78B844-C65C-409B-AEED-CF66687E9559}"/>
              </a:ext>
            </a:extLst>
          </p:cNvPr>
          <p:cNvCxnSpPr>
            <a:cxnSpLocks/>
          </p:cNvCxnSpPr>
          <p:nvPr/>
        </p:nvCxnSpPr>
        <p:spPr>
          <a:xfrm>
            <a:off x="10523030" y="3526970"/>
            <a:ext cx="0" cy="591316"/>
          </a:xfrm>
          <a:prstGeom prst="line">
            <a:avLst/>
          </a:prstGeom>
          <a:ln>
            <a:solidFill>
              <a:schemeClr val="bg1">
                <a:lumMod val="95000"/>
              </a:schemeClr>
            </a:solidFill>
            <a:prstDash val="dash"/>
            <a:tailEnd type="stealth"/>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6BA98E1-DD8F-4621-9468-118CF9E5A6A1}"/>
              </a:ext>
            </a:extLst>
          </p:cNvPr>
          <p:cNvGrpSpPr/>
          <p:nvPr/>
        </p:nvGrpSpPr>
        <p:grpSpPr>
          <a:xfrm>
            <a:off x="9677402" y="4145190"/>
            <a:ext cx="1637271" cy="1613348"/>
            <a:chOff x="7049680" y="1623391"/>
            <a:chExt cx="2900526" cy="2858144"/>
          </a:xfrm>
        </p:grpSpPr>
        <p:sp>
          <p:nvSpPr>
            <p:cNvPr id="27" name="Oval 26">
              <a:extLst>
                <a:ext uri="{FF2B5EF4-FFF2-40B4-BE49-F238E27FC236}">
                  <a16:creationId xmlns:a16="http://schemas.microsoft.com/office/drawing/2014/main" id="{77B29185-A49E-4876-9864-7C3FAD55F70A}"/>
                </a:ext>
              </a:extLst>
            </p:cNvPr>
            <p:cNvSpPr/>
            <p:nvPr/>
          </p:nvSpPr>
          <p:spPr>
            <a:xfrm>
              <a:off x="7049680" y="1623391"/>
              <a:ext cx="2895600" cy="2858144"/>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6" descr="Neural Networks 101 – paulvanderlaken.com">
              <a:extLst>
                <a:ext uri="{FF2B5EF4-FFF2-40B4-BE49-F238E27FC236}">
                  <a16:creationId xmlns:a16="http://schemas.microsoft.com/office/drawing/2014/main" id="{9221CA5A-A4AB-4978-9EFF-19D84D058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5071" y="1860953"/>
              <a:ext cx="2827672" cy="2423718"/>
            </a:xfrm>
            <a:prstGeom prst="rect">
              <a:avLst/>
            </a:prstGeom>
            <a:noFill/>
            <a:extLst>
              <a:ext uri="{909E8E84-426E-40DD-AFC4-6F175D3DCCD1}">
                <a14:hiddenFill xmlns:a14="http://schemas.microsoft.com/office/drawing/2010/main">
                  <a:solidFill>
                    <a:srgbClr val="FFFFFF"/>
                  </a:solidFill>
                </a14:hiddenFill>
              </a:ext>
            </a:extLst>
          </p:spPr>
        </p:pic>
        <p:sp>
          <p:nvSpPr>
            <p:cNvPr id="29" name="Partial Circle 28">
              <a:extLst>
                <a:ext uri="{FF2B5EF4-FFF2-40B4-BE49-F238E27FC236}">
                  <a16:creationId xmlns:a16="http://schemas.microsoft.com/office/drawing/2014/main" id="{32646FAE-0703-4343-9233-7D4369F8DCCB}"/>
                </a:ext>
              </a:extLst>
            </p:cNvPr>
            <p:cNvSpPr/>
            <p:nvPr/>
          </p:nvSpPr>
          <p:spPr>
            <a:xfrm rot="10800000">
              <a:off x="7054606" y="1623391"/>
              <a:ext cx="2895600" cy="2858144"/>
            </a:xfrm>
            <a:prstGeom prst="pie">
              <a:avLst>
                <a:gd name="adj1" fmla="val 5408269"/>
                <a:gd name="adj2" fmla="val 16200000"/>
              </a:avLst>
            </a:prstGeom>
            <a:solidFill>
              <a:schemeClr val="tx1">
                <a:lumMod val="75000"/>
                <a:lumOff val="2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C839BA8D-2D3D-401E-93C1-1942B9011146}"/>
              </a:ext>
            </a:extLst>
          </p:cNvPr>
          <p:cNvSpPr txBox="1"/>
          <p:nvPr/>
        </p:nvSpPr>
        <p:spPr>
          <a:xfrm>
            <a:off x="8743702" y="5863468"/>
            <a:ext cx="3492212" cy="276999"/>
          </a:xfrm>
          <a:prstGeom prst="rect">
            <a:avLst/>
          </a:prstGeom>
          <a:noFill/>
        </p:spPr>
        <p:txBody>
          <a:bodyPr wrap="square" rtlCol="0">
            <a:spAutoFit/>
          </a:bodyPr>
          <a:lstStyle/>
          <a:p>
            <a:pPr algn="ctr"/>
            <a:r>
              <a:rPr lang="en-US" sz="1200" b="1" dirty="0">
                <a:solidFill>
                  <a:schemeClr val="bg1">
                    <a:lumMod val="95000"/>
                  </a:schemeClr>
                </a:solidFill>
                <a:latin typeface="Century Gothic" panose="020B0502020202020204" pitchFamily="34" charset="0"/>
              </a:rPr>
              <a:t>Identification System</a:t>
            </a:r>
          </a:p>
        </p:txBody>
      </p:sp>
      <p:sp>
        <p:nvSpPr>
          <p:cNvPr id="36" name="TextBox 35">
            <a:extLst>
              <a:ext uri="{FF2B5EF4-FFF2-40B4-BE49-F238E27FC236}">
                <a16:creationId xmlns:a16="http://schemas.microsoft.com/office/drawing/2014/main" id="{CE138E56-AB3E-4AC7-A5B7-124833FE02BE}"/>
              </a:ext>
            </a:extLst>
          </p:cNvPr>
          <p:cNvSpPr txBox="1"/>
          <p:nvPr/>
        </p:nvSpPr>
        <p:spPr>
          <a:xfrm>
            <a:off x="2234505" y="1537813"/>
            <a:ext cx="1631631" cy="1015663"/>
          </a:xfrm>
          <a:prstGeom prst="rect">
            <a:avLst/>
          </a:prstGeom>
          <a:noFill/>
        </p:spPr>
        <p:txBody>
          <a:bodyPr wrap="square" rtlCol="0">
            <a:spAutoFit/>
          </a:bodyPr>
          <a:lstStyle/>
          <a:p>
            <a:pPr algn="just"/>
            <a:r>
              <a:rPr lang="en-US" sz="1000" dirty="0">
                <a:solidFill>
                  <a:schemeClr val="bg1">
                    <a:lumMod val="95000"/>
                  </a:schemeClr>
                </a:solidFill>
                <a:latin typeface="Century Gothic" panose="020B0502020202020204" pitchFamily="34" charset="0"/>
              </a:rPr>
              <a:t>Digital Pakistan will serve as a center point for collaborations with relevant organizations </a:t>
            </a:r>
          </a:p>
        </p:txBody>
      </p:sp>
      <p:sp>
        <p:nvSpPr>
          <p:cNvPr id="37" name="TextBox 36">
            <a:extLst>
              <a:ext uri="{FF2B5EF4-FFF2-40B4-BE49-F238E27FC236}">
                <a16:creationId xmlns:a16="http://schemas.microsoft.com/office/drawing/2014/main" id="{E0B73AE2-7081-4DF3-B990-D807EF5AA290}"/>
              </a:ext>
            </a:extLst>
          </p:cNvPr>
          <p:cNvSpPr txBox="1"/>
          <p:nvPr/>
        </p:nvSpPr>
        <p:spPr>
          <a:xfrm>
            <a:off x="7094709" y="1542259"/>
            <a:ext cx="2171700" cy="861774"/>
          </a:xfrm>
          <a:prstGeom prst="rect">
            <a:avLst/>
          </a:prstGeom>
          <a:noFill/>
        </p:spPr>
        <p:txBody>
          <a:bodyPr wrap="square" rtlCol="0">
            <a:spAutoFit/>
          </a:bodyPr>
          <a:lstStyle/>
          <a:p>
            <a:pPr algn="just"/>
            <a:r>
              <a:rPr lang="en-US" sz="1000" dirty="0">
                <a:solidFill>
                  <a:schemeClr val="bg1">
                    <a:lumMod val="95000"/>
                  </a:schemeClr>
                </a:solidFill>
                <a:latin typeface="Century Gothic" panose="020B0502020202020204" pitchFamily="34" charset="0"/>
              </a:rPr>
              <a:t>Organizations will incorporate our surveys into their ongoing population studies. They will conduct surveys regularly across various demographics</a:t>
            </a:r>
          </a:p>
        </p:txBody>
      </p:sp>
      <p:sp>
        <p:nvSpPr>
          <p:cNvPr id="39" name="TextBox 38">
            <a:extLst>
              <a:ext uri="{FF2B5EF4-FFF2-40B4-BE49-F238E27FC236}">
                <a16:creationId xmlns:a16="http://schemas.microsoft.com/office/drawing/2014/main" id="{227C12B5-DD7E-48CF-B93F-7983E2535503}"/>
              </a:ext>
            </a:extLst>
          </p:cNvPr>
          <p:cNvSpPr txBox="1"/>
          <p:nvPr/>
        </p:nvSpPr>
        <p:spPr>
          <a:xfrm>
            <a:off x="8564940" y="3600668"/>
            <a:ext cx="1974273" cy="553998"/>
          </a:xfrm>
          <a:prstGeom prst="rect">
            <a:avLst/>
          </a:prstGeom>
          <a:noFill/>
        </p:spPr>
        <p:txBody>
          <a:bodyPr wrap="square" rtlCol="0">
            <a:spAutoFit/>
          </a:bodyPr>
          <a:lstStyle/>
          <a:p>
            <a:pPr algn="just"/>
            <a:r>
              <a:rPr lang="en-US" sz="1000" dirty="0">
                <a:solidFill>
                  <a:schemeClr val="bg1">
                    <a:lumMod val="95000"/>
                  </a:schemeClr>
                </a:solidFill>
                <a:latin typeface="Century Gothic" panose="020B0502020202020204" pitchFamily="34" charset="0"/>
              </a:rPr>
              <a:t>After Collection, survey data of each couple  will be fed into identification system </a:t>
            </a:r>
          </a:p>
        </p:txBody>
      </p:sp>
      <p:cxnSp>
        <p:nvCxnSpPr>
          <p:cNvPr id="40" name="Straight Connector 39">
            <a:extLst>
              <a:ext uri="{FF2B5EF4-FFF2-40B4-BE49-F238E27FC236}">
                <a16:creationId xmlns:a16="http://schemas.microsoft.com/office/drawing/2014/main" id="{4288BB7D-9E02-4EC1-877F-7C3D8C30E931}"/>
              </a:ext>
            </a:extLst>
          </p:cNvPr>
          <p:cNvCxnSpPr>
            <a:cxnSpLocks/>
          </p:cNvCxnSpPr>
          <p:nvPr/>
        </p:nvCxnSpPr>
        <p:spPr>
          <a:xfrm>
            <a:off x="7245771" y="4898036"/>
            <a:ext cx="2230201"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A37CE75-2244-404B-97F6-7DCA9D4C253E}"/>
              </a:ext>
            </a:extLst>
          </p:cNvPr>
          <p:cNvSpPr txBox="1"/>
          <p:nvPr/>
        </p:nvSpPr>
        <p:spPr>
          <a:xfrm>
            <a:off x="7245771" y="4986304"/>
            <a:ext cx="2230201" cy="1785104"/>
          </a:xfrm>
          <a:prstGeom prst="rect">
            <a:avLst/>
          </a:prstGeom>
          <a:noFill/>
        </p:spPr>
        <p:txBody>
          <a:bodyPr wrap="square" rtlCol="0">
            <a:spAutoFit/>
          </a:bodyPr>
          <a:lstStyle/>
          <a:p>
            <a:pPr algn="just"/>
            <a:r>
              <a:rPr lang="en-US" sz="1000" dirty="0">
                <a:solidFill>
                  <a:schemeClr val="bg1">
                    <a:lumMod val="95000"/>
                  </a:schemeClr>
                </a:solidFill>
                <a:latin typeface="Century Gothic" panose="020B0502020202020204" pitchFamily="34" charset="0"/>
              </a:rPr>
              <a:t>Identification System will output predictions (labels) for various types of domestic violence for each couple (e.g., Likely to slap/ have slapped wife: yes/no)</a:t>
            </a:r>
          </a:p>
          <a:p>
            <a:pPr algn="just"/>
            <a:endParaRPr lang="en-US" sz="1000" dirty="0">
              <a:solidFill>
                <a:schemeClr val="bg1">
                  <a:lumMod val="95000"/>
                </a:schemeClr>
              </a:solidFill>
              <a:latin typeface="Century Gothic" panose="020B0502020202020204" pitchFamily="34" charset="0"/>
            </a:endParaRPr>
          </a:p>
          <a:p>
            <a:pPr algn="just"/>
            <a:r>
              <a:rPr lang="en-US" sz="1000" dirty="0">
                <a:solidFill>
                  <a:schemeClr val="bg1">
                    <a:lumMod val="95000"/>
                  </a:schemeClr>
                </a:solidFill>
                <a:latin typeface="Century Gothic" panose="020B0502020202020204" pitchFamily="34" charset="0"/>
              </a:rPr>
              <a:t>Will generate a violence score for each couple and categorize them into “unlikely”, “low risk”, “moderate risk”, “high risk”, “critical risk” accordingly</a:t>
            </a:r>
          </a:p>
        </p:txBody>
      </p:sp>
      <p:cxnSp>
        <p:nvCxnSpPr>
          <p:cNvPr id="42" name="Straight Connector 41">
            <a:extLst>
              <a:ext uri="{FF2B5EF4-FFF2-40B4-BE49-F238E27FC236}">
                <a16:creationId xmlns:a16="http://schemas.microsoft.com/office/drawing/2014/main" id="{A7D39A2B-0FD0-4AE3-BE8D-4439BEA8AE75}"/>
              </a:ext>
            </a:extLst>
          </p:cNvPr>
          <p:cNvCxnSpPr>
            <a:cxnSpLocks/>
          </p:cNvCxnSpPr>
          <p:nvPr/>
        </p:nvCxnSpPr>
        <p:spPr>
          <a:xfrm>
            <a:off x="5436297" y="3722914"/>
            <a:ext cx="1809474" cy="1175122"/>
          </a:xfrm>
          <a:prstGeom prst="line">
            <a:avLst/>
          </a:prstGeom>
          <a:ln>
            <a:solidFill>
              <a:schemeClr val="bg1">
                <a:lumMod val="95000"/>
              </a:schemeClr>
            </a:solidFill>
            <a:prstDash val="dash"/>
            <a:headEnd type="stealt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786D366-A4DF-4BE2-8721-75941BDFC708}"/>
              </a:ext>
            </a:extLst>
          </p:cNvPr>
          <p:cNvSpPr txBox="1"/>
          <p:nvPr/>
        </p:nvSpPr>
        <p:spPr>
          <a:xfrm>
            <a:off x="379193" y="3977935"/>
            <a:ext cx="5472038" cy="2246769"/>
          </a:xfrm>
          <a:prstGeom prst="rect">
            <a:avLst/>
          </a:prstGeom>
          <a:noFill/>
        </p:spPr>
        <p:txBody>
          <a:bodyPr wrap="square" rtlCol="0">
            <a:spAutoFit/>
          </a:bodyPr>
          <a:lstStyle/>
          <a:p>
            <a:pPr algn="r">
              <a:spcAft>
                <a:spcPts val="600"/>
              </a:spcAft>
            </a:pPr>
            <a:r>
              <a:rPr lang="en-US" sz="1000" dirty="0">
                <a:solidFill>
                  <a:schemeClr val="bg1">
                    <a:lumMod val="95000"/>
                  </a:schemeClr>
                </a:solidFill>
                <a:latin typeface="Century Gothic" panose="020B0502020202020204" pitchFamily="34" charset="0"/>
              </a:rPr>
              <a:t>Based on the analysis, organizations can plan their anti- domestic violence activities accordingly e.g. </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Surveillance programs for perpetrators</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Make support and resources more readily available to more susceptible victims (from medical aid to capacity building courses and legal facilitation</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Target specific demographics for awareness and educational programs</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Use the classifier analysis as a supplementary material in legal cases (e.g., divorce/ custody battles, domestic violence cases, other criminal cases), similar to use of credit rating in financial legalities</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Governments can incorporate the analysis and related studies in policy making</a:t>
            </a:r>
          </a:p>
          <a:p>
            <a:pPr marL="171450" indent="-171450">
              <a:spcAft>
                <a:spcPts val="600"/>
              </a:spcAft>
              <a:buFont typeface="Arial" panose="020B0604020202020204" pitchFamily="34" charset="0"/>
              <a:buChar char="•"/>
            </a:pPr>
            <a:r>
              <a:rPr lang="en-US" sz="1000" dirty="0">
                <a:solidFill>
                  <a:schemeClr val="bg1">
                    <a:lumMod val="95000"/>
                  </a:schemeClr>
                </a:solidFill>
                <a:latin typeface="Century Gothic" panose="020B0502020202020204" pitchFamily="34" charset="0"/>
              </a:rPr>
              <a:t>Integration with NADRA </a:t>
            </a:r>
          </a:p>
        </p:txBody>
      </p:sp>
    </p:spTree>
    <p:extLst>
      <p:ext uri="{BB962C8B-B14F-4D97-AF65-F5344CB8AC3E}">
        <p14:creationId xmlns:p14="http://schemas.microsoft.com/office/powerpoint/2010/main" val="48803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7F8BB-6213-4F1A-A8A2-3F76C12886FA}"/>
              </a:ext>
            </a:extLst>
          </p:cNvPr>
          <p:cNvSpPr/>
          <p:nvPr/>
        </p:nvSpPr>
        <p:spPr>
          <a:xfrm>
            <a:off x="2396490" y="0"/>
            <a:ext cx="9795510" cy="6858000"/>
          </a:xfrm>
          <a:prstGeom prst="rect">
            <a:avLst/>
          </a:prstGeom>
          <a:gradFill flip="none" rotWithShape="1">
            <a:gsLst>
              <a:gs pos="22000">
                <a:srgbClr val="F9F0EB"/>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3B5032D-06E4-43D9-9FA5-3D2E863C6C49}"/>
              </a:ext>
            </a:extLst>
          </p:cNvPr>
          <p:cNvGrpSpPr/>
          <p:nvPr/>
        </p:nvGrpSpPr>
        <p:grpSpPr>
          <a:xfrm>
            <a:off x="4343400" y="469387"/>
            <a:ext cx="3505200" cy="5600700"/>
            <a:chOff x="4343400" y="381000"/>
            <a:chExt cx="3505200" cy="5600700"/>
          </a:xfrm>
        </p:grpSpPr>
        <p:sp>
          <p:nvSpPr>
            <p:cNvPr id="4" name="Rectangle 3">
              <a:extLst>
                <a:ext uri="{FF2B5EF4-FFF2-40B4-BE49-F238E27FC236}">
                  <a16:creationId xmlns:a16="http://schemas.microsoft.com/office/drawing/2014/main" id="{DF333BAE-FA37-4263-AFB2-4664F87E54DF}"/>
                </a:ext>
              </a:extLst>
            </p:cNvPr>
            <p:cNvSpPr/>
            <p:nvPr/>
          </p:nvSpPr>
          <p:spPr>
            <a:xfrm>
              <a:off x="4343400" y="381000"/>
              <a:ext cx="1752600" cy="56007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chemeClr val="tx1">
                  <a:lumMod val="75000"/>
                  <a:lumOff val="25000"/>
                </a:schemeClr>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529FA4-0AD6-4B05-BBDB-EC43F53FBBDB}"/>
                </a:ext>
              </a:extLst>
            </p:cNvPr>
            <p:cNvSpPr/>
            <p:nvPr/>
          </p:nvSpPr>
          <p:spPr>
            <a:xfrm>
              <a:off x="6096000" y="381000"/>
              <a:ext cx="1752600" cy="56007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chemeClr val="tx1">
                  <a:lumMod val="75000"/>
                  <a:lumOff val="25000"/>
                </a:schemeClr>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A3B8B8-6D99-4F09-B1FE-C93EF309F303}"/>
                </a:ext>
              </a:extLst>
            </p:cNvPr>
            <p:cNvSpPr/>
            <p:nvPr/>
          </p:nvSpPr>
          <p:spPr>
            <a:xfrm>
              <a:off x="4343400" y="3429000"/>
              <a:ext cx="1752600" cy="2552700"/>
            </a:xfrm>
            <a:prstGeom prst="rect">
              <a:avLst/>
            </a:prstGeom>
            <a:gradFill>
              <a:gsLst>
                <a:gs pos="2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chemeClr val="tx1">
                  <a:lumMod val="75000"/>
                  <a:lumOff val="25000"/>
                </a:schemeClr>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A1FCD6-B169-4BAA-96D8-A3215308978D}"/>
                </a:ext>
              </a:extLst>
            </p:cNvPr>
            <p:cNvSpPr/>
            <p:nvPr/>
          </p:nvSpPr>
          <p:spPr>
            <a:xfrm>
              <a:off x="6096000" y="3429000"/>
              <a:ext cx="1752600" cy="2552700"/>
            </a:xfrm>
            <a:prstGeom prst="rect">
              <a:avLst/>
            </a:prstGeom>
            <a:gradFill>
              <a:gsLst>
                <a:gs pos="2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76200">
              <a:solidFill>
                <a:schemeClr val="tx1">
                  <a:lumMod val="75000"/>
                  <a:lumOff val="25000"/>
                </a:schemeClr>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7F6FF5CC-E4B0-476B-BAFC-26721599639D}"/>
              </a:ext>
            </a:extLst>
          </p:cNvPr>
          <p:cNvSpPr/>
          <p:nvPr/>
        </p:nvSpPr>
        <p:spPr>
          <a:xfrm>
            <a:off x="0" y="0"/>
            <a:ext cx="2396490" cy="6858000"/>
          </a:xfrm>
          <a:prstGeom prst="rect">
            <a:avLst/>
          </a:prstGeom>
          <a:solidFill>
            <a:srgbClr val="052D47"/>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9E237E-D9A5-473F-B9EE-1D32F9E6AA07}"/>
              </a:ext>
            </a:extLst>
          </p:cNvPr>
          <p:cNvSpPr txBox="1"/>
          <p:nvPr/>
        </p:nvSpPr>
        <p:spPr>
          <a:xfrm>
            <a:off x="279400" y="1435100"/>
            <a:ext cx="1955800" cy="3669274"/>
          </a:xfrm>
          <a:prstGeom prst="rect">
            <a:avLst/>
          </a:prstGeom>
          <a:noFill/>
        </p:spPr>
        <p:txBody>
          <a:bodyPr wrap="square" rtlCol="0">
            <a:spAutoFit/>
          </a:bodyPr>
          <a:lstStyle/>
          <a:p>
            <a:pPr>
              <a:lnSpc>
                <a:spcPct val="200000"/>
              </a:lnSpc>
            </a:pPr>
            <a:r>
              <a:rPr lang="en-US" sz="2400" dirty="0">
                <a:solidFill>
                  <a:srgbClr val="F9F0EB"/>
                </a:solidFill>
                <a:latin typeface="Century Gothic" panose="020B0502020202020204" pitchFamily="34" charset="0"/>
              </a:rPr>
              <a:t>WE HAVE SHOWN YOU OUR VISION SO FAR</a:t>
            </a:r>
          </a:p>
        </p:txBody>
      </p:sp>
      <p:pic>
        <p:nvPicPr>
          <p:cNvPr id="7170" name="Picture 2" descr="Buy Misscc Blackout Curtains for Living Room Bedroom, Robot Arm and Human  Hand Touching Artificial Intelligence Design Concept?Print Window Treatment  Drapes, Room Darkening Window Curtains, 2 Panels Online at Low Prices in">
            <a:extLst>
              <a:ext uri="{FF2B5EF4-FFF2-40B4-BE49-F238E27FC236}">
                <a16:creationId xmlns:a16="http://schemas.microsoft.com/office/drawing/2014/main" id="{6F5FF2DA-3B1D-4303-8FF9-5198C3757EC6}"/>
              </a:ext>
            </a:extLst>
          </p:cNvPr>
          <p:cNvPicPr>
            <a:picLocks noChangeAspect="1" noChangeArrowheads="1"/>
          </p:cNvPicPr>
          <p:nvPr/>
        </p:nvPicPr>
        <p:blipFill>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backgroundRemoval t="8500" b="90000" l="10000" r="92000">
                        <a14:foregroundMark x1="35600" y1="24300" x2="34800" y2="63500"/>
                        <a14:foregroundMark x1="58700" y1="8700" x2="58700" y2="8700"/>
                        <a14:foregroundMark x1="49800" y1="8500" x2="49800" y2="8500"/>
                        <a14:foregroundMark x1="10600" y1="8500" x2="10600" y2="8500"/>
                        <a14:foregroundMark x1="92000" y1="8900" x2="92000" y2="8900"/>
                        <a14:foregroundMark x1="65700" y1="51100" x2="62600" y2="53900"/>
                        <a14:foregroundMark x1="15900" y1="20500" x2="14000" y2="26200"/>
                        <a14:foregroundMark x1="14000" y1="26200" x2="12800" y2="53400"/>
                        <a14:foregroundMark x1="12500" y1="55100" x2="11700" y2="79200"/>
                        <a14:foregroundMark x1="55200" y1="57200" x2="55200" y2="57200"/>
                        <a14:foregroundMark x1="86900" y1="22800" x2="87300" y2="59800"/>
                        <a14:foregroundMark x1="87300" y1="59800" x2="87300" y2="80900"/>
                        <a14:foregroundMark x1="87300" y1="80900" x2="87600" y2="88100"/>
                        <a14:foregroundMark x1="13100" y1="78900" x2="12800" y2="89500"/>
                        <a14:foregroundMark x1="15400" y1="11600" x2="15400" y2="22900"/>
                        <a14:foregroundMark x1="87300" y1="13400" x2="87300" y2="27300"/>
                        <a14:foregroundMark x1="86000" y1="11700" x2="86000" y2="11700"/>
                        <a14:backgroundMark x1="49300" y1="18900" x2="49400" y2="22400"/>
                        <a14:backgroundMark x1="50400" y1="11300" x2="50400" y2="11300"/>
                        <a14:backgroundMark x1="50400" y1="10700" x2="50400" y2="16300"/>
                        <a14:backgroundMark x1="50600" y1="10700" x2="50600" y2="10700"/>
                        <a14:backgroundMark x1="50900" y1="10400" x2="50600" y2="10400"/>
                        <a14:backgroundMark x1="50700" y1="39300" x2="50700" y2="48300"/>
                        <a14:backgroundMark x1="48900" y1="76500" x2="49400" y2="78000"/>
                        <a14:backgroundMark x1="47600" y1="69600" x2="47600" y2="71500"/>
                      </a14:backgroundRemoval>
                    </a14:imgEffect>
                  </a14:imgLayer>
                </a14:imgProps>
              </a:ext>
              <a:ext uri="{28A0092B-C50C-407E-A947-70E740481C1C}">
                <a14:useLocalDpi xmlns:a14="http://schemas.microsoft.com/office/drawing/2010/main" val="0"/>
              </a:ext>
            </a:extLst>
          </a:blip>
          <a:srcRect/>
          <a:stretch>
            <a:fillRect/>
          </a:stretch>
        </p:blipFill>
        <p:spPr bwMode="auto">
          <a:xfrm>
            <a:off x="1946910" y="-288290"/>
            <a:ext cx="8298180" cy="82981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67973D-4EAB-4B14-8B3B-1A9D5298A20E}"/>
              </a:ext>
            </a:extLst>
          </p:cNvPr>
          <p:cNvSpPr/>
          <p:nvPr/>
        </p:nvSpPr>
        <p:spPr>
          <a:xfrm>
            <a:off x="9795510" y="0"/>
            <a:ext cx="2396490" cy="6858000"/>
          </a:xfrm>
          <a:prstGeom prst="rect">
            <a:avLst/>
          </a:prstGeom>
          <a:solidFill>
            <a:srgbClr val="052D47"/>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7A9F89C-4F46-447E-B35C-A75CAF0BF33C}"/>
              </a:ext>
            </a:extLst>
          </p:cNvPr>
          <p:cNvSpPr txBox="1"/>
          <p:nvPr/>
        </p:nvSpPr>
        <p:spPr>
          <a:xfrm>
            <a:off x="10041890" y="1435100"/>
            <a:ext cx="1955800" cy="3669274"/>
          </a:xfrm>
          <a:prstGeom prst="rect">
            <a:avLst/>
          </a:prstGeom>
          <a:noFill/>
        </p:spPr>
        <p:txBody>
          <a:bodyPr wrap="square" rtlCol="0">
            <a:spAutoFit/>
          </a:bodyPr>
          <a:lstStyle/>
          <a:p>
            <a:pPr>
              <a:lnSpc>
                <a:spcPct val="200000"/>
              </a:lnSpc>
            </a:pPr>
            <a:r>
              <a:rPr lang="en-US" sz="2400" dirty="0">
                <a:solidFill>
                  <a:srgbClr val="F9F0EB"/>
                </a:solidFill>
                <a:latin typeface="Century Gothic" panose="020B0502020202020204" pitchFamily="34" charset="0"/>
              </a:rPr>
              <a:t>NOW LET’S SEE WHAT IS HAPPENING BEHIND THE CURTAINS…</a:t>
            </a:r>
          </a:p>
        </p:txBody>
      </p:sp>
    </p:spTree>
    <p:extLst>
      <p:ext uri="{BB962C8B-B14F-4D97-AF65-F5344CB8AC3E}">
        <p14:creationId xmlns:p14="http://schemas.microsoft.com/office/powerpoint/2010/main" val="311073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9F41F9-29D5-4436-A11D-0679679003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foregroundMark x1="70938" y1="54907" x2="69635" y2="36481"/>
                        <a14:foregroundMark x1="73542" y1="67963" x2="73542" y2="67963"/>
                        <a14:foregroundMark x1="73542" y1="67963" x2="73542" y2="67963"/>
                        <a14:backgroundMark x1="48854" y1="88333" x2="60885" y2="30278"/>
                        <a14:backgroundMark x1="76510" y1="39815" x2="70938" y2="30741"/>
                        <a14:backgroundMark x1="74844" y1="47870" x2="74010" y2="57593"/>
                        <a14:backgroundMark x1="74740" y1="77130" x2="66406" y2="74167"/>
                      </a14:backgroundRemoval>
                    </a14:imgEffect>
                    <a14:imgEffect>
                      <a14:artisticGlowEdges/>
                    </a14:imgEffect>
                  </a14:imgLayer>
                </a14:imgProps>
              </a:ext>
            </a:extLst>
          </a:blip>
          <a:stretch>
            <a:fillRect/>
          </a:stretch>
        </p:blipFill>
        <p:spPr>
          <a:xfrm>
            <a:off x="-11233656" y="2300514"/>
            <a:ext cx="10656713" cy="5994401"/>
          </a:xfrm>
          <a:prstGeom prst="rect">
            <a:avLst/>
          </a:prstGeom>
        </p:spPr>
      </p:pic>
      <p:grpSp>
        <p:nvGrpSpPr>
          <p:cNvPr id="6" name="Group 5">
            <a:extLst>
              <a:ext uri="{FF2B5EF4-FFF2-40B4-BE49-F238E27FC236}">
                <a16:creationId xmlns:a16="http://schemas.microsoft.com/office/drawing/2014/main" id="{01ED9846-B91D-4B9D-AEA2-61E709BEC493}"/>
              </a:ext>
            </a:extLst>
          </p:cNvPr>
          <p:cNvGrpSpPr/>
          <p:nvPr/>
        </p:nvGrpSpPr>
        <p:grpSpPr>
          <a:xfrm>
            <a:off x="159827" y="737507"/>
            <a:ext cx="5704851" cy="5543550"/>
            <a:chOff x="333999" y="628650"/>
            <a:chExt cx="5704851" cy="5543550"/>
          </a:xfrm>
          <a:effectLst>
            <a:outerShdw blurRad="50800" dist="38100" dir="8100000" algn="tr" rotWithShape="0">
              <a:prstClr val="black">
                <a:alpha val="40000"/>
              </a:prstClr>
            </a:outerShdw>
          </a:effectLst>
        </p:grpSpPr>
        <p:pic>
          <p:nvPicPr>
            <p:cNvPr id="6148" name="Picture 4" descr="500+ Paper Texture Pictures [HD] | Download Free Images on Unsplash">
              <a:extLst>
                <a:ext uri="{FF2B5EF4-FFF2-40B4-BE49-F238E27FC236}">
                  <a16:creationId xmlns:a16="http://schemas.microsoft.com/office/drawing/2014/main" id="{A1D94731-FA84-4901-8244-01E100406A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333999" y="628650"/>
              <a:ext cx="5704851" cy="5543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89CA61D1-5E51-4DD0-A218-461EC6DF80CB}"/>
                </a:ext>
              </a:extLst>
            </p:cNvPr>
            <p:cNvGraphicFramePr>
              <a:graphicFrameLocks/>
            </p:cNvGraphicFramePr>
            <p:nvPr>
              <p:extLst>
                <p:ext uri="{D42A27DB-BD31-4B8C-83A1-F6EECF244321}">
                  <p14:modId xmlns:p14="http://schemas.microsoft.com/office/powerpoint/2010/main" val="2287781574"/>
                </p:ext>
              </p:extLst>
            </p:nvPr>
          </p:nvGraphicFramePr>
          <p:xfrm>
            <a:off x="446722" y="795528"/>
            <a:ext cx="5486400" cy="5266944"/>
          </p:xfrm>
          <a:graphic>
            <a:graphicData uri="http://schemas.openxmlformats.org/drawingml/2006/table">
              <a:tbl>
                <a:tblPr>
                  <a:tableStyleId>{5C22544A-7EE6-4342-B048-85BDC9FD1C3A}</a:tableStyleId>
                </a:tblPr>
                <a:tblGrid>
                  <a:gridCol w="2286000">
                    <a:extLst>
                      <a:ext uri="{9D8B030D-6E8A-4147-A177-3AD203B41FA5}">
                        <a16:colId xmlns:a16="http://schemas.microsoft.com/office/drawing/2014/main" val="2585182015"/>
                      </a:ext>
                    </a:extLst>
                  </a:gridCol>
                  <a:gridCol w="640080">
                    <a:extLst>
                      <a:ext uri="{9D8B030D-6E8A-4147-A177-3AD203B41FA5}">
                        <a16:colId xmlns:a16="http://schemas.microsoft.com/office/drawing/2014/main" val="3489843017"/>
                      </a:ext>
                    </a:extLst>
                  </a:gridCol>
                  <a:gridCol w="822960">
                    <a:extLst>
                      <a:ext uri="{9D8B030D-6E8A-4147-A177-3AD203B41FA5}">
                        <a16:colId xmlns:a16="http://schemas.microsoft.com/office/drawing/2014/main" val="1732582231"/>
                      </a:ext>
                    </a:extLst>
                  </a:gridCol>
                  <a:gridCol w="640080">
                    <a:extLst>
                      <a:ext uri="{9D8B030D-6E8A-4147-A177-3AD203B41FA5}">
                        <a16:colId xmlns:a16="http://schemas.microsoft.com/office/drawing/2014/main" val="3712925627"/>
                      </a:ext>
                    </a:extLst>
                  </a:gridCol>
                  <a:gridCol w="640080">
                    <a:extLst>
                      <a:ext uri="{9D8B030D-6E8A-4147-A177-3AD203B41FA5}">
                        <a16:colId xmlns:a16="http://schemas.microsoft.com/office/drawing/2014/main" val="1277782941"/>
                      </a:ext>
                    </a:extLst>
                  </a:gridCol>
                  <a:gridCol w="457200">
                    <a:extLst>
                      <a:ext uri="{9D8B030D-6E8A-4147-A177-3AD203B41FA5}">
                        <a16:colId xmlns:a16="http://schemas.microsoft.com/office/drawing/2014/main" val="1302251033"/>
                      </a:ext>
                    </a:extLst>
                  </a:gridCol>
                </a:tblGrid>
                <a:tr h="219456">
                  <a:tc>
                    <a:txBody>
                      <a:bodyPr/>
                      <a:lstStyle/>
                      <a:p>
                        <a:pPr algn="l" fontAlgn="b"/>
                        <a:r>
                          <a:rPr lang="en-US" sz="700" u="none" strike="noStrike" dirty="0">
                            <a:effectLst/>
                          </a:rPr>
                          <a:t>Wife Age</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15-24</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25-34</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34-45</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201498"/>
                    </a:ext>
                  </a:extLst>
                </a:tr>
                <a:tr h="219456">
                  <a:tc>
                    <a:txBody>
                      <a:bodyPr/>
                      <a:lstStyle/>
                      <a:p>
                        <a:pPr algn="l" fontAlgn="b"/>
                        <a:r>
                          <a:rPr lang="en-US" sz="700" b="0" i="0" u="none" strike="noStrike" dirty="0">
                            <a:effectLst/>
                            <a:latin typeface="Calibri" panose="020F0502020204030204" pitchFamily="34" charset="0"/>
                          </a:rPr>
                          <a:t>Husband Education Level</a:t>
                        </a: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 Education</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Primary</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Secondary</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Higher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2329051"/>
                    </a:ext>
                  </a:extLst>
                </a:tr>
                <a:tr h="219456">
                  <a:tc>
                    <a:txBody>
                      <a:bodyPr/>
                      <a:lstStyle/>
                      <a:p>
                        <a:pPr algn="l" fontAlgn="b"/>
                        <a:r>
                          <a:rPr lang="en-US" sz="700" u="none" strike="noStrike" dirty="0">
                            <a:effectLst/>
                          </a:rPr>
                          <a:t>Wealth index </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Poorest</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Poorer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Middle</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Richer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Richest</a:t>
                        </a: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311155"/>
                    </a:ext>
                  </a:extLst>
                </a:tr>
                <a:tr h="219456">
                  <a:tc>
                    <a:txBody>
                      <a:bodyPr/>
                      <a:lstStyle/>
                      <a:p>
                        <a:pPr algn="l" fontAlgn="b"/>
                        <a:r>
                          <a:rPr lang="en-US" sz="700" u="none" strike="noStrike" dirty="0">
                            <a:effectLst/>
                          </a:rPr>
                          <a:t>Total children ever born</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0</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1</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2</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3</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4 or more</a:t>
                        </a: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1165558"/>
                    </a:ext>
                  </a:extLst>
                </a:tr>
                <a:tr h="219456">
                  <a:tc>
                    <a:txBody>
                      <a:bodyPr/>
                      <a:lstStyle/>
                      <a:p>
                        <a:pPr algn="l" fontAlgn="b"/>
                        <a:r>
                          <a:rPr lang="en-US" sz="700" u="none" strike="noStrike" dirty="0">
                            <a:effectLst/>
                          </a:rPr>
                          <a:t>Respondent's rank among wives</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0</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1</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2 or more</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166422"/>
                    </a:ext>
                  </a:extLst>
                </a:tr>
                <a:tr h="219456">
                  <a:tc>
                    <a:txBody>
                      <a:bodyPr/>
                      <a:lstStyle/>
                      <a:p>
                        <a:pPr algn="l" fontAlgn="b"/>
                        <a:r>
                          <a:rPr lang="en-US" sz="700" u="none" strike="noStrike" dirty="0">
                            <a:effectLst/>
                          </a:rPr>
                          <a:t>Husband's desire for children</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Same as wife</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Wants more</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Wants fewer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785716"/>
                    </a:ext>
                  </a:extLst>
                </a:tr>
                <a:tr h="219456">
                  <a:tc>
                    <a:txBody>
                      <a:bodyPr/>
                      <a:lstStyle/>
                      <a:p>
                        <a:pPr algn="l" fontAlgn="b"/>
                        <a:r>
                          <a:rPr lang="en-US" sz="700" u="none" strike="noStrike" dirty="0">
                            <a:effectLst/>
                          </a:rPr>
                          <a:t>Wife can refuse sex</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829056"/>
                    </a:ext>
                  </a:extLst>
                </a:tr>
                <a:tr h="219456">
                  <a:tc>
                    <a:txBody>
                      <a:bodyPr/>
                      <a:lstStyle/>
                      <a:p>
                        <a:pPr algn="l" fontAlgn="b"/>
                        <a:r>
                          <a:rPr lang="en-US" sz="700" u="none" strike="noStrike" dirty="0">
                            <a:effectLst/>
                          </a:rPr>
                          <a:t>Wife can ask partner to use a condom</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643842"/>
                    </a:ext>
                  </a:extLst>
                </a:tr>
                <a:tr h="219456">
                  <a:tc>
                    <a:txBody>
                      <a:bodyPr/>
                      <a:lstStyle/>
                      <a:p>
                        <a:pPr algn="l" fontAlgn="b"/>
                        <a:r>
                          <a:rPr lang="en-US" sz="700" u="none" strike="noStrike" dirty="0">
                            <a:effectLst/>
                          </a:rPr>
                          <a:t>Wife justified refusing sex: husband has other women</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7972463"/>
                    </a:ext>
                  </a:extLst>
                </a:tr>
                <a:tr h="219456">
                  <a:tc>
                    <a:txBody>
                      <a:bodyPr/>
                      <a:lstStyle/>
                      <a:p>
                        <a:pPr algn="l" fontAlgn="b"/>
                        <a:r>
                          <a:rPr lang="en-US" sz="700" u="none" strike="noStrike" dirty="0">
                            <a:effectLst/>
                          </a:rPr>
                          <a:t>Person who usually decides on visits to family or relatives</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Husband</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Wife</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Both</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Other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3174578"/>
                    </a:ext>
                  </a:extLst>
                </a:tr>
                <a:tr h="219456">
                  <a:tc>
                    <a:txBody>
                      <a:bodyPr/>
                      <a:lstStyle/>
                      <a:p>
                        <a:pPr algn="l" fontAlgn="b"/>
                        <a:r>
                          <a:rPr lang="en-US" sz="700" u="none" strike="noStrike" dirty="0">
                            <a:effectLst/>
                          </a:rPr>
                          <a:t>Wife Says – beating justified if wife goes out without telling</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7915205"/>
                    </a:ext>
                  </a:extLst>
                </a:tr>
                <a:tr h="219456">
                  <a:tc>
                    <a:txBody>
                      <a:bodyPr/>
                      <a:lstStyle/>
                      <a:p>
                        <a:pPr algn="l" fontAlgn="b"/>
                        <a:r>
                          <a:rPr lang="en-US" sz="700" u="none" strike="noStrike" dirty="0">
                            <a:effectLst/>
                          </a:rPr>
                          <a:t>Wife Says – beating justified if wife refuses sex</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5444211"/>
                    </a:ext>
                  </a:extLst>
                </a:tr>
                <a:tr h="219456">
                  <a:tc>
                    <a:txBody>
                      <a:bodyPr/>
                      <a:lstStyle/>
                      <a:p>
                        <a:pPr algn="l" fontAlgn="b"/>
                        <a:r>
                          <a:rPr lang="en-US" sz="700" u="none" strike="noStrike" dirty="0">
                            <a:effectLst/>
                          </a:rPr>
                          <a:t>Wife Says – beating justified if wife burns the food</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795284"/>
                    </a:ext>
                  </a:extLst>
                </a:tr>
                <a:tr h="219456">
                  <a:tc>
                    <a:txBody>
                      <a:bodyPr/>
                      <a:lstStyle/>
                      <a:p>
                        <a:pPr algn="l" fontAlgn="b"/>
                        <a:r>
                          <a:rPr lang="en-US" sz="700" u="none" strike="noStrike" dirty="0">
                            <a:effectLst/>
                          </a:rPr>
                          <a:t>Wife Says – beating justified for at least one specific reason</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360501"/>
                    </a:ext>
                  </a:extLst>
                </a:tr>
                <a:tr h="219456">
                  <a:tc>
                    <a:txBody>
                      <a:bodyPr/>
                      <a:lstStyle/>
                      <a:p>
                        <a:pPr algn="l" fontAlgn="b"/>
                        <a:r>
                          <a:rPr lang="en-US" sz="700" u="none" strike="noStrike" dirty="0">
                            <a:effectLst/>
                          </a:rPr>
                          <a:t>Husband’ Says – beating justified: wife goes out without telling</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5369078"/>
                    </a:ext>
                  </a:extLst>
                </a:tr>
                <a:tr h="219456">
                  <a:tc>
                    <a:txBody>
                      <a:bodyPr/>
                      <a:lstStyle/>
                      <a:p>
                        <a:pPr algn="l" fontAlgn="b"/>
                        <a:r>
                          <a:rPr lang="en-US" sz="700" u="none" strike="noStrike" dirty="0">
                            <a:effectLst/>
                          </a:rPr>
                          <a:t>Husband Says – beating justified: wife argues with husband</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301490"/>
                    </a:ext>
                  </a:extLst>
                </a:tr>
                <a:tr h="219456">
                  <a:tc>
                    <a:txBody>
                      <a:bodyPr/>
                      <a:lstStyle/>
                      <a:p>
                        <a:pPr algn="l" fontAlgn="b"/>
                        <a:r>
                          <a:rPr lang="en-US" sz="700" u="none" strike="noStrike" dirty="0">
                            <a:effectLst/>
                          </a:rPr>
                          <a:t>Owns a house alone or jointly-husband</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Alone Only</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Jointly Only</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Alone &amp; Jointly</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Doesn’t Own</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648595"/>
                    </a:ext>
                  </a:extLst>
                </a:tr>
                <a:tr h="219456">
                  <a:tc>
                    <a:txBody>
                      <a:bodyPr/>
                      <a:lstStyle/>
                      <a:p>
                        <a:pPr algn="l" fontAlgn="b"/>
                        <a:r>
                          <a:rPr lang="en-US" sz="700" u="none" strike="noStrike" dirty="0">
                            <a:effectLst/>
                          </a:rPr>
                          <a:t>Presence of husband for 'wife beating justified' questions</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 – Listening</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 – Not Listening</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4722447"/>
                    </a:ext>
                  </a:extLst>
                </a:tr>
                <a:tr h="219456">
                  <a:tc>
                    <a:txBody>
                      <a:bodyPr/>
                      <a:lstStyle/>
                      <a:p>
                        <a:pPr algn="l" fontAlgn="b"/>
                        <a:r>
                          <a:rPr lang="en-US" sz="700" u="none" strike="noStrike" dirty="0">
                            <a:effectLst/>
                          </a:rPr>
                          <a:t>Number of control issues demonstrated by husband</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1</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2</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3</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4</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5</a:t>
                        </a: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8147699"/>
                    </a:ext>
                  </a:extLst>
                </a:tr>
                <a:tr h="219456">
                  <a:tc>
                    <a:txBody>
                      <a:bodyPr/>
                      <a:lstStyle/>
                      <a:p>
                        <a:pPr algn="l" fontAlgn="b"/>
                        <a:r>
                          <a:rPr lang="en-US" sz="700" u="none" strike="noStrike" dirty="0">
                            <a:effectLst/>
                          </a:rPr>
                          <a:t>Frequency of husband/partner being drunk</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Often</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Sometimes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Never</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N/A</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4166940"/>
                    </a:ext>
                  </a:extLst>
                </a:tr>
                <a:tr h="219456">
                  <a:tc>
                    <a:txBody>
                      <a:bodyPr/>
                      <a:lstStyle/>
                      <a:p>
                        <a:pPr algn="l" fontAlgn="b"/>
                        <a:r>
                          <a:rPr lang="en-US" sz="700" u="none" strike="noStrike" dirty="0">
                            <a:effectLst/>
                          </a:rPr>
                          <a:t>Wife's father ever beat her mother</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Don’t Know</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4035792"/>
                    </a:ext>
                  </a:extLst>
                </a:tr>
                <a:tr h="219456">
                  <a:tc>
                    <a:txBody>
                      <a:bodyPr/>
                      <a:lstStyle/>
                      <a:p>
                        <a:pPr algn="l" fontAlgn="b"/>
                        <a:r>
                          <a:rPr lang="en-US" sz="700" u="none" strike="noStrike" dirty="0">
                            <a:effectLst/>
                          </a:rPr>
                          <a:t>Wife afraid of husband/partner</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Mostly Afraid</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Sometimes Afraid</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Never Afraid</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3993527"/>
                    </a:ext>
                  </a:extLst>
                </a:tr>
                <a:tr h="219456">
                  <a:tc>
                    <a:txBody>
                      <a:bodyPr/>
                      <a:lstStyle/>
                      <a:p>
                        <a:pPr algn="l" fontAlgn="b"/>
                        <a:r>
                          <a:rPr lang="en-US" sz="700" u="none" strike="noStrike" dirty="0">
                            <a:effectLst/>
                          </a:rPr>
                          <a:t>Had a say in choosing the husband</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0300938"/>
                    </a:ext>
                  </a:extLst>
                </a:tr>
                <a:tr h="219456">
                  <a:tc>
                    <a:txBody>
                      <a:bodyPr/>
                      <a:lstStyle/>
                      <a:p>
                        <a:pPr algn="l" fontAlgn="b"/>
                        <a:r>
                          <a:rPr lang="en-US" sz="700" u="none" strike="noStrike" dirty="0">
                            <a:effectLst/>
                          </a:rPr>
                          <a:t>Wife Experienced any emotional violence</a:t>
                        </a:r>
                        <a:endParaRPr lang="en-US" sz="700" b="0" i="0" u="none" strike="noStrike" dirty="0">
                          <a:effectLst/>
                          <a:latin typeface="Calibri" panose="020F0502020204030204" pitchFamily="34" charset="0"/>
                        </a:endParaRPr>
                      </a:p>
                    </a:txBody>
                    <a:tcPr marL="7224" marR="7224" marT="5427" marB="0" anchor="ctr">
                      <a:lnL w="12700" cmpd="sng">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Yes</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700" b="0" i="0" u="none" strike="noStrike" dirty="0">
                            <a:effectLst/>
                            <a:latin typeface="Calibri" panose="020F0502020204030204" pitchFamily="34" charset="0"/>
                          </a:rPr>
                          <a:t>No</a:t>
                        </a: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endParaRPr lang="en-US" sz="700" b="0" i="0" u="none" strike="noStrike" dirty="0">
                          <a:effectLst/>
                          <a:latin typeface="Calibri" panose="020F0502020204030204" pitchFamily="34" charset="0"/>
                        </a:endParaRPr>
                      </a:p>
                    </a:txBody>
                    <a:tcPr marL="7224" marR="7224" marT="5427" marB="0" anchor="ctr">
                      <a:lnL w="3175" cap="flat" cmpd="sng" algn="ctr">
                        <a:solidFill>
                          <a:schemeClr val="tx1"/>
                        </a:solid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8638476"/>
                    </a:ext>
                  </a:extLst>
                </a:tr>
              </a:tbl>
            </a:graphicData>
          </a:graphic>
        </p:graphicFrame>
      </p:grpSp>
      <p:grpSp>
        <p:nvGrpSpPr>
          <p:cNvPr id="9" name="Group 8">
            <a:extLst>
              <a:ext uri="{FF2B5EF4-FFF2-40B4-BE49-F238E27FC236}">
                <a16:creationId xmlns:a16="http://schemas.microsoft.com/office/drawing/2014/main" id="{D9EBB550-3BB6-42B9-A949-487393EF3A60}"/>
              </a:ext>
            </a:extLst>
          </p:cNvPr>
          <p:cNvGrpSpPr/>
          <p:nvPr/>
        </p:nvGrpSpPr>
        <p:grpSpPr>
          <a:xfrm>
            <a:off x="2779419" y="853270"/>
            <a:ext cx="3032395" cy="5319676"/>
            <a:chOff x="2779419" y="1321356"/>
            <a:chExt cx="3032395" cy="5319676"/>
          </a:xfrm>
        </p:grpSpPr>
        <p:sp>
          <p:nvSpPr>
            <p:cNvPr id="8" name="TextBox 7">
              <a:extLst>
                <a:ext uri="{FF2B5EF4-FFF2-40B4-BE49-F238E27FC236}">
                  <a16:creationId xmlns:a16="http://schemas.microsoft.com/office/drawing/2014/main" id="{391078B2-BC80-4207-88A8-689E32227C44}"/>
                </a:ext>
              </a:extLst>
            </p:cNvPr>
            <p:cNvSpPr txBox="1"/>
            <p:nvPr/>
          </p:nvSpPr>
          <p:spPr>
            <a:xfrm>
              <a:off x="2779419" y="1321356"/>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1" name="TextBox 10">
              <a:extLst>
                <a:ext uri="{FF2B5EF4-FFF2-40B4-BE49-F238E27FC236}">
                  <a16:creationId xmlns:a16="http://schemas.microsoft.com/office/drawing/2014/main" id="{74250C60-B735-46FA-96AF-C7FFDE187E00}"/>
                </a:ext>
              </a:extLst>
            </p:cNvPr>
            <p:cNvSpPr txBox="1"/>
            <p:nvPr/>
          </p:nvSpPr>
          <p:spPr>
            <a:xfrm>
              <a:off x="3687874" y="1557137"/>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2" name="TextBox 11">
              <a:extLst>
                <a:ext uri="{FF2B5EF4-FFF2-40B4-BE49-F238E27FC236}">
                  <a16:creationId xmlns:a16="http://schemas.microsoft.com/office/drawing/2014/main" id="{2BCFE060-A63B-4912-9325-DDF5ACE8F8A7}"/>
                </a:ext>
              </a:extLst>
            </p:cNvPr>
            <p:cNvSpPr txBox="1"/>
            <p:nvPr/>
          </p:nvSpPr>
          <p:spPr>
            <a:xfrm>
              <a:off x="3687874" y="172401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3" name="TextBox 12">
              <a:extLst>
                <a:ext uri="{FF2B5EF4-FFF2-40B4-BE49-F238E27FC236}">
                  <a16:creationId xmlns:a16="http://schemas.microsoft.com/office/drawing/2014/main" id="{43F0F6EE-7F59-468B-86EE-330BA4DD8850}"/>
                </a:ext>
              </a:extLst>
            </p:cNvPr>
            <p:cNvSpPr txBox="1"/>
            <p:nvPr/>
          </p:nvSpPr>
          <p:spPr>
            <a:xfrm>
              <a:off x="5060451" y="198010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4" name="TextBox 13">
              <a:extLst>
                <a:ext uri="{FF2B5EF4-FFF2-40B4-BE49-F238E27FC236}">
                  <a16:creationId xmlns:a16="http://schemas.microsoft.com/office/drawing/2014/main" id="{1898C330-FCEC-4536-96B5-0112670CF446}"/>
                </a:ext>
              </a:extLst>
            </p:cNvPr>
            <p:cNvSpPr txBox="1"/>
            <p:nvPr/>
          </p:nvSpPr>
          <p:spPr>
            <a:xfrm>
              <a:off x="4280456" y="2198914"/>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5" name="TextBox 14">
              <a:extLst>
                <a:ext uri="{FF2B5EF4-FFF2-40B4-BE49-F238E27FC236}">
                  <a16:creationId xmlns:a16="http://schemas.microsoft.com/office/drawing/2014/main" id="{74CF5DC6-7954-46A8-85BC-0DC98B22798D}"/>
                </a:ext>
              </a:extLst>
            </p:cNvPr>
            <p:cNvSpPr txBox="1"/>
            <p:nvPr/>
          </p:nvSpPr>
          <p:spPr>
            <a:xfrm>
              <a:off x="3679238" y="239760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6" name="TextBox 15">
              <a:extLst>
                <a:ext uri="{FF2B5EF4-FFF2-40B4-BE49-F238E27FC236}">
                  <a16:creationId xmlns:a16="http://schemas.microsoft.com/office/drawing/2014/main" id="{5375FBBA-6C76-4F62-AE83-3C8BAF5CCFC9}"/>
                </a:ext>
              </a:extLst>
            </p:cNvPr>
            <p:cNvSpPr txBox="1"/>
            <p:nvPr/>
          </p:nvSpPr>
          <p:spPr>
            <a:xfrm>
              <a:off x="3687811" y="2615598"/>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7" name="TextBox 16">
              <a:extLst>
                <a:ext uri="{FF2B5EF4-FFF2-40B4-BE49-F238E27FC236}">
                  <a16:creationId xmlns:a16="http://schemas.microsoft.com/office/drawing/2014/main" id="{90DA79F5-346F-4A95-A5BE-1CC1297C653C}"/>
                </a:ext>
              </a:extLst>
            </p:cNvPr>
            <p:cNvSpPr txBox="1"/>
            <p:nvPr/>
          </p:nvSpPr>
          <p:spPr>
            <a:xfrm>
              <a:off x="3687811" y="283719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8" name="TextBox 17">
              <a:extLst>
                <a:ext uri="{FF2B5EF4-FFF2-40B4-BE49-F238E27FC236}">
                  <a16:creationId xmlns:a16="http://schemas.microsoft.com/office/drawing/2014/main" id="{BDDDE822-8247-47DB-81F1-32403B9B8AA1}"/>
                </a:ext>
              </a:extLst>
            </p:cNvPr>
            <p:cNvSpPr txBox="1"/>
            <p:nvPr/>
          </p:nvSpPr>
          <p:spPr>
            <a:xfrm>
              <a:off x="3679238" y="307119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19" name="TextBox 18">
              <a:extLst>
                <a:ext uri="{FF2B5EF4-FFF2-40B4-BE49-F238E27FC236}">
                  <a16:creationId xmlns:a16="http://schemas.microsoft.com/office/drawing/2014/main" id="{52E2CD0A-CC97-47AD-A8B4-8309ADCAB276}"/>
                </a:ext>
              </a:extLst>
            </p:cNvPr>
            <p:cNvSpPr txBox="1"/>
            <p:nvPr/>
          </p:nvSpPr>
          <p:spPr>
            <a:xfrm>
              <a:off x="2845187" y="3255861"/>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0" name="TextBox 19">
              <a:extLst>
                <a:ext uri="{FF2B5EF4-FFF2-40B4-BE49-F238E27FC236}">
                  <a16:creationId xmlns:a16="http://schemas.microsoft.com/office/drawing/2014/main" id="{EC8C6733-74C1-49DE-8F39-7654A6589E14}"/>
                </a:ext>
              </a:extLst>
            </p:cNvPr>
            <p:cNvSpPr txBox="1"/>
            <p:nvPr/>
          </p:nvSpPr>
          <p:spPr>
            <a:xfrm>
              <a:off x="2845187" y="351979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1" name="TextBox 20">
              <a:extLst>
                <a:ext uri="{FF2B5EF4-FFF2-40B4-BE49-F238E27FC236}">
                  <a16:creationId xmlns:a16="http://schemas.microsoft.com/office/drawing/2014/main" id="{E8435EAF-EFDD-47F3-925D-6DCBD5971FBB}"/>
                </a:ext>
              </a:extLst>
            </p:cNvPr>
            <p:cNvSpPr txBox="1"/>
            <p:nvPr/>
          </p:nvSpPr>
          <p:spPr>
            <a:xfrm>
              <a:off x="2845187" y="371804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2" name="TextBox 21">
              <a:extLst>
                <a:ext uri="{FF2B5EF4-FFF2-40B4-BE49-F238E27FC236}">
                  <a16:creationId xmlns:a16="http://schemas.microsoft.com/office/drawing/2014/main" id="{4237A4C5-4584-4A53-AF5C-B5FD8E46E0DE}"/>
                </a:ext>
              </a:extLst>
            </p:cNvPr>
            <p:cNvSpPr txBox="1"/>
            <p:nvPr/>
          </p:nvSpPr>
          <p:spPr>
            <a:xfrm>
              <a:off x="3679238" y="391166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3" name="TextBox 22">
              <a:extLst>
                <a:ext uri="{FF2B5EF4-FFF2-40B4-BE49-F238E27FC236}">
                  <a16:creationId xmlns:a16="http://schemas.microsoft.com/office/drawing/2014/main" id="{3A38A1D6-CDAB-46B3-A2CF-7AB225FCD3EE}"/>
                </a:ext>
              </a:extLst>
            </p:cNvPr>
            <p:cNvSpPr txBox="1"/>
            <p:nvPr/>
          </p:nvSpPr>
          <p:spPr>
            <a:xfrm>
              <a:off x="2845187" y="418022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4" name="TextBox 23">
              <a:extLst>
                <a:ext uri="{FF2B5EF4-FFF2-40B4-BE49-F238E27FC236}">
                  <a16:creationId xmlns:a16="http://schemas.microsoft.com/office/drawing/2014/main" id="{703A6CAB-38D4-4314-B889-E3B7586A5254}"/>
                </a:ext>
              </a:extLst>
            </p:cNvPr>
            <p:cNvSpPr txBox="1"/>
            <p:nvPr/>
          </p:nvSpPr>
          <p:spPr>
            <a:xfrm>
              <a:off x="2845187" y="439749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5" name="TextBox 24">
              <a:extLst>
                <a:ext uri="{FF2B5EF4-FFF2-40B4-BE49-F238E27FC236}">
                  <a16:creationId xmlns:a16="http://schemas.microsoft.com/office/drawing/2014/main" id="{1946C978-CF12-4392-9908-0A562B7654F4}"/>
                </a:ext>
              </a:extLst>
            </p:cNvPr>
            <p:cNvSpPr txBox="1"/>
            <p:nvPr/>
          </p:nvSpPr>
          <p:spPr>
            <a:xfrm>
              <a:off x="2845187" y="4614761"/>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6" name="TextBox 25">
              <a:extLst>
                <a:ext uri="{FF2B5EF4-FFF2-40B4-BE49-F238E27FC236}">
                  <a16:creationId xmlns:a16="http://schemas.microsoft.com/office/drawing/2014/main" id="{EA1C1DDE-0C6C-4829-976C-F906F0F942B8}"/>
                </a:ext>
              </a:extLst>
            </p:cNvPr>
            <p:cNvSpPr txBox="1"/>
            <p:nvPr/>
          </p:nvSpPr>
          <p:spPr>
            <a:xfrm>
              <a:off x="5088301" y="4826782"/>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7" name="TextBox 26">
              <a:extLst>
                <a:ext uri="{FF2B5EF4-FFF2-40B4-BE49-F238E27FC236}">
                  <a16:creationId xmlns:a16="http://schemas.microsoft.com/office/drawing/2014/main" id="{F02DD707-EC72-4894-B391-316D6541B132}"/>
                </a:ext>
              </a:extLst>
            </p:cNvPr>
            <p:cNvSpPr txBox="1"/>
            <p:nvPr/>
          </p:nvSpPr>
          <p:spPr>
            <a:xfrm>
              <a:off x="2845187" y="5049297"/>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8" name="TextBox 27">
              <a:extLst>
                <a:ext uri="{FF2B5EF4-FFF2-40B4-BE49-F238E27FC236}">
                  <a16:creationId xmlns:a16="http://schemas.microsoft.com/office/drawing/2014/main" id="{69325501-8B5C-4425-9B31-32277442CB88}"/>
                </a:ext>
              </a:extLst>
            </p:cNvPr>
            <p:cNvSpPr txBox="1"/>
            <p:nvPr/>
          </p:nvSpPr>
          <p:spPr>
            <a:xfrm>
              <a:off x="5346148" y="5274052"/>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29" name="TextBox 28">
              <a:extLst>
                <a:ext uri="{FF2B5EF4-FFF2-40B4-BE49-F238E27FC236}">
                  <a16:creationId xmlns:a16="http://schemas.microsoft.com/office/drawing/2014/main" id="{BDAC3464-1B8A-41CD-B14D-3BCED3146B06}"/>
                </a:ext>
              </a:extLst>
            </p:cNvPr>
            <p:cNvSpPr txBox="1"/>
            <p:nvPr/>
          </p:nvSpPr>
          <p:spPr>
            <a:xfrm>
              <a:off x="5060451" y="5485529"/>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30" name="TextBox 29">
              <a:extLst>
                <a:ext uri="{FF2B5EF4-FFF2-40B4-BE49-F238E27FC236}">
                  <a16:creationId xmlns:a16="http://schemas.microsoft.com/office/drawing/2014/main" id="{D6604813-6EBD-42B7-9AB4-E19EB62E552F}"/>
                </a:ext>
              </a:extLst>
            </p:cNvPr>
            <p:cNvSpPr txBox="1"/>
            <p:nvPr/>
          </p:nvSpPr>
          <p:spPr>
            <a:xfrm>
              <a:off x="2848868" y="567019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31" name="TextBox 30">
              <a:extLst>
                <a:ext uri="{FF2B5EF4-FFF2-40B4-BE49-F238E27FC236}">
                  <a16:creationId xmlns:a16="http://schemas.microsoft.com/office/drawing/2014/main" id="{7720CE05-C8EE-4914-8D4D-A63970260BFF}"/>
                </a:ext>
              </a:extLst>
            </p:cNvPr>
            <p:cNvSpPr txBox="1"/>
            <p:nvPr/>
          </p:nvSpPr>
          <p:spPr>
            <a:xfrm>
              <a:off x="2845187" y="5961293"/>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32" name="TextBox 31">
              <a:extLst>
                <a:ext uri="{FF2B5EF4-FFF2-40B4-BE49-F238E27FC236}">
                  <a16:creationId xmlns:a16="http://schemas.microsoft.com/office/drawing/2014/main" id="{E9E8870C-9246-4284-B1BA-D5226B9C2A45}"/>
                </a:ext>
              </a:extLst>
            </p:cNvPr>
            <p:cNvSpPr txBox="1"/>
            <p:nvPr/>
          </p:nvSpPr>
          <p:spPr>
            <a:xfrm>
              <a:off x="3687811" y="6058345"/>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sp>
          <p:nvSpPr>
            <p:cNvPr id="33" name="TextBox 32">
              <a:extLst>
                <a:ext uri="{FF2B5EF4-FFF2-40B4-BE49-F238E27FC236}">
                  <a16:creationId xmlns:a16="http://schemas.microsoft.com/office/drawing/2014/main" id="{67497514-07D5-41AA-8A06-807460D54C47}"/>
                </a:ext>
              </a:extLst>
            </p:cNvPr>
            <p:cNvSpPr txBox="1"/>
            <p:nvPr/>
          </p:nvSpPr>
          <p:spPr>
            <a:xfrm>
              <a:off x="2853760" y="6271700"/>
              <a:ext cx="465666" cy="369332"/>
            </a:xfrm>
            <a:prstGeom prst="rect">
              <a:avLst/>
            </a:prstGeom>
            <a:noFill/>
          </p:spPr>
          <p:txBody>
            <a:bodyPr wrap="square" rtlCol="0">
              <a:spAutoFit/>
            </a:bodyPr>
            <a:lstStyle/>
            <a:p>
              <a:r>
                <a:rPr lang="en-US" b="1" dirty="0">
                  <a:solidFill>
                    <a:schemeClr val="accent6">
                      <a:lumMod val="75000"/>
                    </a:schemeClr>
                  </a:solidFill>
                  <a:sym typeface="Wingdings" panose="05000000000000000000" pitchFamily="2" charset="2"/>
                </a:rPr>
                <a:t></a:t>
              </a:r>
              <a:endParaRPr lang="en-US" b="1" dirty="0">
                <a:solidFill>
                  <a:schemeClr val="accent6">
                    <a:lumMod val="75000"/>
                  </a:schemeClr>
                </a:solidFill>
              </a:endParaRPr>
            </a:p>
          </p:txBody>
        </p:sp>
      </p:grpSp>
      <p:sp>
        <p:nvSpPr>
          <p:cNvPr id="10" name="TextBox 9">
            <a:extLst>
              <a:ext uri="{FF2B5EF4-FFF2-40B4-BE49-F238E27FC236}">
                <a16:creationId xmlns:a16="http://schemas.microsoft.com/office/drawing/2014/main" id="{67D235C4-E98C-49FD-BA7E-A2378625EBC8}"/>
              </a:ext>
            </a:extLst>
          </p:cNvPr>
          <p:cNvSpPr txBox="1"/>
          <p:nvPr/>
        </p:nvSpPr>
        <p:spPr>
          <a:xfrm>
            <a:off x="159828" y="70480"/>
            <a:ext cx="6915243" cy="261610"/>
          </a:xfrm>
          <a:prstGeom prst="rect">
            <a:avLst/>
          </a:prstGeom>
          <a:noFill/>
          <a:ln w="3175">
            <a:no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chemeClr val="bg1"/>
                </a:solidFill>
              </a:rPr>
              <a:t>INPUT: SURVEY DATA FROM A COUPLE TO BE EXAMINED</a:t>
            </a:r>
          </a:p>
        </p:txBody>
      </p:sp>
      <p:pic>
        <p:nvPicPr>
          <p:cNvPr id="37" name="Picture 4" descr="500+ Paper Texture Pictures [HD] | Download Free Images on Unsplash">
            <a:extLst>
              <a:ext uri="{FF2B5EF4-FFF2-40B4-BE49-F238E27FC236}">
                <a16:creationId xmlns:a16="http://schemas.microsoft.com/office/drawing/2014/main" id="{04FFFE09-21D1-4FD2-9DA5-B1C4BBA9435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6240620" y="741268"/>
            <a:ext cx="637106" cy="61909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4" descr="500+ Paper Texture Pictures [HD] | Download Free Images on Unsplash">
            <a:extLst>
              <a:ext uri="{FF2B5EF4-FFF2-40B4-BE49-F238E27FC236}">
                <a16:creationId xmlns:a16="http://schemas.microsoft.com/office/drawing/2014/main" id="{610C1AAB-02D4-4B68-AA15-48B11A89F32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6219885" y="2119345"/>
            <a:ext cx="637106" cy="61909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4" descr="500+ Paper Texture Pictures [HD] | Download Free Images on Unsplash">
            <a:extLst>
              <a:ext uri="{FF2B5EF4-FFF2-40B4-BE49-F238E27FC236}">
                <a16:creationId xmlns:a16="http://schemas.microsoft.com/office/drawing/2014/main" id="{361FE744-82A5-4CED-A144-E741A874D83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6258358" y="3583808"/>
            <a:ext cx="526534" cy="51164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 descr="500+ Paper Texture Pictures [HD] | Download Free Images on Unsplash">
            <a:extLst>
              <a:ext uri="{FF2B5EF4-FFF2-40B4-BE49-F238E27FC236}">
                <a16:creationId xmlns:a16="http://schemas.microsoft.com/office/drawing/2014/main" id="{E98F2285-F633-4809-A519-AF0A00D825B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6248791" y="5596958"/>
            <a:ext cx="637106" cy="61909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021E5FF-840E-49F1-91A7-255D9216A044}"/>
              </a:ext>
            </a:extLst>
          </p:cNvPr>
          <p:cNvSpPr txBox="1"/>
          <p:nvPr/>
        </p:nvSpPr>
        <p:spPr>
          <a:xfrm rot="5400000">
            <a:off x="6181895" y="4728028"/>
            <a:ext cx="770899" cy="461665"/>
          </a:xfrm>
          <a:prstGeom prst="rect">
            <a:avLst/>
          </a:prstGeom>
          <a:noFill/>
        </p:spPr>
        <p:txBody>
          <a:bodyPr wrap="square" rtlCol="0">
            <a:spAutoFit/>
          </a:bodyPr>
          <a:lstStyle/>
          <a:p>
            <a:pPr algn="ctr"/>
            <a:r>
              <a:rPr lang="en-US" sz="2400" spc="600" dirty="0">
                <a:solidFill>
                  <a:schemeClr val="accent6">
                    <a:lumMod val="75000"/>
                  </a:schemeClr>
                </a:solidFill>
              </a:rPr>
              <a:t>…</a:t>
            </a:r>
            <a:endParaRPr lang="en-US" spc="600" dirty="0">
              <a:solidFill>
                <a:schemeClr val="accent6">
                  <a:lumMod val="75000"/>
                </a:schemeClr>
              </a:solidFill>
            </a:endParaRPr>
          </a:p>
        </p:txBody>
      </p:sp>
      <p:sp>
        <p:nvSpPr>
          <p:cNvPr id="43" name="TextBox 42">
            <a:extLst>
              <a:ext uri="{FF2B5EF4-FFF2-40B4-BE49-F238E27FC236}">
                <a16:creationId xmlns:a16="http://schemas.microsoft.com/office/drawing/2014/main" id="{85F86C81-2B5F-4EB9-8AC7-EC9C3500B3C5}"/>
              </a:ext>
            </a:extLst>
          </p:cNvPr>
          <p:cNvSpPr txBox="1"/>
          <p:nvPr/>
        </p:nvSpPr>
        <p:spPr>
          <a:xfrm>
            <a:off x="159827" y="355818"/>
            <a:ext cx="3506725" cy="246221"/>
          </a:xfrm>
          <a:prstGeom prst="rect">
            <a:avLst/>
          </a:prstGeom>
          <a:noFill/>
        </p:spPr>
        <p:txBody>
          <a:bodyPr wrap="square" rtlCol="0">
            <a:spAutoFit/>
          </a:bodyPr>
          <a:lstStyle/>
          <a:p>
            <a:r>
              <a:rPr lang="en-US" sz="1000" dirty="0">
                <a:solidFill>
                  <a:srgbClr val="92D050"/>
                </a:solidFill>
              </a:rPr>
              <a:t>Survey – Filled by agency interviewer </a:t>
            </a:r>
          </a:p>
        </p:txBody>
      </p:sp>
      <p:sp>
        <p:nvSpPr>
          <p:cNvPr id="44" name="TextBox 43">
            <a:extLst>
              <a:ext uri="{FF2B5EF4-FFF2-40B4-BE49-F238E27FC236}">
                <a16:creationId xmlns:a16="http://schemas.microsoft.com/office/drawing/2014/main" id="{7FD771F9-416D-4972-8980-86AC810B6969}"/>
              </a:ext>
            </a:extLst>
          </p:cNvPr>
          <p:cNvSpPr txBox="1"/>
          <p:nvPr/>
        </p:nvSpPr>
        <p:spPr>
          <a:xfrm>
            <a:off x="6119665" y="350132"/>
            <a:ext cx="1330454" cy="369332"/>
          </a:xfrm>
          <a:prstGeom prst="rect">
            <a:avLst/>
          </a:prstGeom>
          <a:noFill/>
        </p:spPr>
        <p:txBody>
          <a:bodyPr wrap="square" rtlCol="0">
            <a:spAutoFit/>
          </a:bodyPr>
          <a:lstStyle/>
          <a:p>
            <a:r>
              <a:rPr lang="en-US" sz="900" dirty="0">
                <a:solidFill>
                  <a:srgbClr val="92D050"/>
                </a:solidFill>
              </a:rPr>
              <a:t>Data For Different Groups of Attributes</a:t>
            </a:r>
          </a:p>
        </p:txBody>
      </p:sp>
      <p:cxnSp>
        <p:nvCxnSpPr>
          <p:cNvPr id="42" name="Straight Arrow Connector 41">
            <a:extLst>
              <a:ext uri="{FF2B5EF4-FFF2-40B4-BE49-F238E27FC236}">
                <a16:creationId xmlns:a16="http://schemas.microsoft.com/office/drawing/2014/main" id="{C7703BAA-EF4A-4263-9BBB-176FA9B0007A}"/>
              </a:ext>
            </a:extLst>
          </p:cNvPr>
          <p:cNvCxnSpPr>
            <a:cxnSpLocks/>
          </p:cNvCxnSpPr>
          <p:nvPr/>
        </p:nvCxnSpPr>
        <p:spPr>
          <a:xfrm flipV="1">
            <a:off x="5864678" y="1255929"/>
            <a:ext cx="568350" cy="2209152"/>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429E46-D20D-4F96-9642-1E1F31267417}"/>
              </a:ext>
            </a:extLst>
          </p:cNvPr>
          <p:cNvCxnSpPr>
            <a:cxnSpLocks/>
          </p:cNvCxnSpPr>
          <p:nvPr/>
        </p:nvCxnSpPr>
        <p:spPr>
          <a:xfrm flipV="1">
            <a:off x="5883490" y="2456747"/>
            <a:ext cx="655266" cy="1008334"/>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9AC52AC-9EC7-4B5D-B77E-27062FAA62A6}"/>
              </a:ext>
            </a:extLst>
          </p:cNvPr>
          <p:cNvCxnSpPr>
            <a:cxnSpLocks/>
          </p:cNvCxnSpPr>
          <p:nvPr/>
        </p:nvCxnSpPr>
        <p:spPr>
          <a:xfrm>
            <a:off x="5920257" y="3443577"/>
            <a:ext cx="579543" cy="173904"/>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70EB17-00C5-4B4A-8687-CE70470DDE5C}"/>
              </a:ext>
            </a:extLst>
          </p:cNvPr>
          <p:cNvCxnSpPr>
            <a:cxnSpLocks/>
          </p:cNvCxnSpPr>
          <p:nvPr/>
        </p:nvCxnSpPr>
        <p:spPr>
          <a:xfrm>
            <a:off x="5883490" y="3465081"/>
            <a:ext cx="646359" cy="2397458"/>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F7B346C2-D306-4FF4-A3C1-98494B215B80}"/>
              </a:ext>
            </a:extLst>
          </p:cNvPr>
          <p:cNvSpPr/>
          <p:nvPr/>
        </p:nvSpPr>
        <p:spPr>
          <a:xfrm>
            <a:off x="7049680" y="1623391"/>
            <a:ext cx="2895600" cy="2858144"/>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Neural Networks 101 – paulvanderlaken.com">
            <a:extLst>
              <a:ext uri="{FF2B5EF4-FFF2-40B4-BE49-F238E27FC236}">
                <a16:creationId xmlns:a16="http://schemas.microsoft.com/office/drawing/2014/main" id="{A639E23B-991C-4E93-A21E-BDC742BB1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5071" y="1860953"/>
            <a:ext cx="2827672" cy="2423718"/>
          </a:xfrm>
          <a:prstGeom prst="rect">
            <a:avLst/>
          </a:prstGeom>
          <a:noFill/>
          <a:extLst>
            <a:ext uri="{909E8E84-426E-40DD-AFC4-6F175D3DCCD1}">
              <a14:hiddenFill xmlns:a14="http://schemas.microsoft.com/office/drawing/2010/main">
                <a:solidFill>
                  <a:srgbClr val="FFFFFF"/>
                </a:solidFill>
              </a14:hiddenFill>
            </a:ext>
          </a:extLst>
        </p:spPr>
      </p:pic>
      <p:sp>
        <p:nvSpPr>
          <p:cNvPr id="60" name="Partial Circle 59">
            <a:extLst>
              <a:ext uri="{FF2B5EF4-FFF2-40B4-BE49-F238E27FC236}">
                <a16:creationId xmlns:a16="http://schemas.microsoft.com/office/drawing/2014/main" id="{1E52558E-BC1E-4C2A-9D52-4CE8265FB2BD}"/>
              </a:ext>
            </a:extLst>
          </p:cNvPr>
          <p:cNvSpPr/>
          <p:nvPr/>
        </p:nvSpPr>
        <p:spPr>
          <a:xfrm rot="10800000">
            <a:off x="7054606" y="1623391"/>
            <a:ext cx="2895600" cy="2858144"/>
          </a:xfrm>
          <a:prstGeom prst="pie">
            <a:avLst>
              <a:gd name="adj1" fmla="val 5408269"/>
              <a:gd name="adj2" fmla="val 16200000"/>
            </a:avLst>
          </a:prstGeom>
          <a:solidFill>
            <a:schemeClr val="tx1">
              <a:lumMod val="75000"/>
              <a:lumOff val="2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Arrow Connector 60">
            <a:extLst>
              <a:ext uri="{FF2B5EF4-FFF2-40B4-BE49-F238E27FC236}">
                <a16:creationId xmlns:a16="http://schemas.microsoft.com/office/drawing/2014/main" id="{117EF2ED-F734-45C7-A2D7-F03AF40C21C0}"/>
              </a:ext>
            </a:extLst>
          </p:cNvPr>
          <p:cNvCxnSpPr>
            <a:cxnSpLocks/>
          </p:cNvCxnSpPr>
          <p:nvPr/>
        </p:nvCxnSpPr>
        <p:spPr>
          <a:xfrm flipV="1">
            <a:off x="8369298" y="1255929"/>
            <a:ext cx="1197913" cy="828620"/>
          </a:xfrm>
          <a:prstGeom prst="straightConnector1">
            <a:avLst/>
          </a:prstGeom>
          <a:ln w="12700">
            <a:solidFill>
              <a:srgbClr val="FB439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C9D3456-F7EA-4D18-95BE-08BEB8C49858}"/>
              </a:ext>
            </a:extLst>
          </p:cNvPr>
          <p:cNvCxnSpPr>
            <a:cxnSpLocks/>
          </p:cNvCxnSpPr>
          <p:nvPr/>
        </p:nvCxnSpPr>
        <p:spPr>
          <a:xfrm>
            <a:off x="6559830" y="1222603"/>
            <a:ext cx="1809468" cy="861946"/>
          </a:xfrm>
          <a:prstGeom prst="straightConnector1">
            <a:avLst/>
          </a:prstGeom>
          <a:ln w="12700">
            <a:solidFill>
              <a:srgbClr val="FB4399"/>
            </a:solidFill>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A499ED2-17E7-48B4-B961-527BD0B8E3C7}"/>
              </a:ext>
            </a:extLst>
          </p:cNvPr>
          <p:cNvSpPr txBox="1"/>
          <p:nvPr/>
        </p:nvSpPr>
        <p:spPr>
          <a:xfrm>
            <a:off x="9723912" y="831618"/>
            <a:ext cx="904562" cy="707886"/>
          </a:xfrm>
          <a:prstGeom prst="rect">
            <a:avLst/>
          </a:prstGeom>
          <a:noFill/>
        </p:spPr>
        <p:txBody>
          <a:bodyPr wrap="square" rtlCol="0">
            <a:spAutoFit/>
          </a:bodyPr>
          <a:lstStyle/>
          <a:p>
            <a:r>
              <a:rPr lang="en-US" sz="800" b="0" i="0" u="none" strike="noStrike" dirty="0">
                <a:solidFill>
                  <a:srgbClr val="FB4399"/>
                </a:solidFill>
                <a:effectLst/>
                <a:latin typeface="Calibri" panose="020F0502020204030204" pitchFamily="34" charset="0"/>
              </a:rPr>
              <a:t>Ever been pushed, shook or had something thrown by husband</a:t>
            </a:r>
            <a:endParaRPr lang="en-US" sz="800" dirty="0">
              <a:solidFill>
                <a:srgbClr val="FB4399"/>
              </a:solidFill>
            </a:endParaRPr>
          </a:p>
        </p:txBody>
      </p:sp>
      <p:sp>
        <p:nvSpPr>
          <p:cNvPr id="71" name="TextBox 70">
            <a:extLst>
              <a:ext uri="{FF2B5EF4-FFF2-40B4-BE49-F238E27FC236}">
                <a16:creationId xmlns:a16="http://schemas.microsoft.com/office/drawing/2014/main" id="{DA712B64-EF14-4E61-93A2-780D23A4F474}"/>
              </a:ext>
            </a:extLst>
          </p:cNvPr>
          <p:cNvSpPr txBox="1"/>
          <p:nvPr/>
        </p:nvSpPr>
        <p:spPr>
          <a:xfrm>
            <a:off x="9723912" y="1813155"/>
            <a:ext cx="845457" cy="461665"/>
          </a:xfrm>
          <a:prstGeom prst="rect">
            <a:avLst/>
          </a:prstGeom>
          <a:noFill/>
        </p:spPr>
        <p:txBody>
          <a:bodyPr wrap="square" rtlCol="0">
            <a:spAutoFit/>
          </a:bodyPr>
          <a:lstStyle/>
          <a:p>
            <a:r>
              <a:rPr lang="en-US" sz="800" b="0" i="0" u="none" strike="noStrike" dirty="0">
                <a:solidFill>
                  <a:srgbClr val="F58B1E"/>
                </a:solidFill>
                <a:effectLst/>
                <a:latin typeface="Calibri" panose="020F0502020204030204" pitchFamily="34" charset="0"/>
              </a:rPr>
              <a:t>Ever been slapped by husband</a:t>
            </a:r>
            <a:endParaRPr lang="en-US" sz="800" dirty="0">
              <a:solidFill>
                <a:srgbClr val="F58B1E"/>
              </a:solidFill>
            </a:endParaRPr>
          </a:p>
        </p:txBody>
      </p:sp>
      <p:cxnSp>
        <p:nvCxnSpPr>
          <p:cNvPr id="73" name="Straight Arrow Connector 72">
            <a:extLst>
              <a:ext uri="{FF2B5EF4-FFF2-40B4-BE49-F238E27FC236}">
                <a16:creationId xmlns:a16="http://schemas.microsoft.com/office/drawing/2014/main" id="{CD6F4BD6-2087-4D0E-81CD-076CC596B868}"/>
              </a:ext>
            </a:extLst>
          </p:cNvPr>
          <p:cNvCxnSpPr>
            <a:cxnSpLocks/>
          </p:cNvCxnSpPr>
          <p:nvPr/>
        </p:nvCxnSpPr>
        <p:spPr>
          <a:xfrm>
            <a:off x="6517293" y="2155698"/>
            <a:ext cx="2014448" cy="458256"/>
          </a:xfrm>
          <a:prstGeom prst="straightConnector1">
            <a:avLst/>
          </a:prstGeom>
          <a:ln w="12700">
            <a:solidFill>
              <a:srgbClr val="F58B1E"/>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C16D4-5F74-406C-AA7C-42C6EC56671D}"/>
              </a:ext>
            </a:extLst>
          </p:cNvPr>
          <p:cNvCxnSpPr>
            <a:cxnSpLocks/>
          </p:cNvCxnSpPr>
          <p:nvPr/>
        </p:nvCxnSpPr>
        <p:spPr>
          <a:xfrm flipV="1">
            <a:off x="8521199" y="1880177"/>
            <a:ext cx="1111430" cy="722932"/>
          </a:xfrm>
          <a:prstGeom prst="straightConnector1">
            <a:avLst/>
          </a:prstGeom>
          <a:ln w="12700">
            <a:solidFill>
              <a:srgbClr val="F58B1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54D01DA-9547-4EC2-86C9-33FA4466D0F9}"/>
              </a:ext>
            </a:extLst>
          </p:cNvPr>
          <p:cNvCxnSpPr>
            <a:cxnSpLocks/>
          </p:cNvCxnSpPr>
          <p:nvPr/>
        </p:nvCxnSpPr>
        <p:spPr>
          <a:xfrm flipV="1">
            <a:off x="6602234" y="2944330"/>
            <a:ext cx="1615268" cy="1166752"/>
          </a:xfrm>
          <a:prstGeom prst="straightConnector1">
            <a:avLst/>
          </a:prstGeom>
          <a:ln w="12700">
            <a:solidFill>
              <a:srgbClr val="47C1AE"/>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6DCF67-6A6C-412A-AD9E-3CF795CC11BE}"/>
              </a:ext>
            </a:extLst>
          </p:cNvPr>
          <p:cNvCxnSpPr>
            <a:cxnSpLocks/>
          </p:cNvCxnSpPr>
          <p:nvPr/>
        </p:nvCxnSpPr>
        <p:spPr>
          <a:xfrm>
            <a:off x="8237967" y="2960914"/>
            <a:ext cx="1486602" cy="1023931"/>
          </a:xfrm>
          <a:prstGeom prst="straightConnector1">
            <a:avLst/>
          </a:prstGeom>
          <a:ln w="12700">
            <a:solidFill>
              <a:srgbClr val="47C1AE"/>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E08CDEE-B05A-44B7-A951-0FED0080037B}"/>
              </a:ext>
            </a:extLst>
          </p:cNvPr>
          <p:cNvSpPr txBox="1"/>
          <p:nvPr/>
        </p:nvSpPr>
        <p:spPr>
          <a:xfrm>
            <a:off x="9817142" y="4051326"/>
            <a:ext cx="752884" cy="830997"/>
          </a:xfrm>
          <a:prstGeom prst="rect">
            <a:avLst/>
          </a:prstGeom>
          <a:noFill/>
        </p:spPr>
        <p:txBody>
          <a:bodyPr wrap="square" rtlCol="0">
            <a:spAutoFit/>
          </a:bodyPr>
          <a:lstStyle/>
          <a:p>
            <a:r>
              <a:rPr lang="en-US" sz="800" b="0" i="0" u="none" strike="noStrike" dirty="0">
                <a:solidFill>
                  <a:srgbClr val="47C1AE"/>
                </a:solidFill>
                <a:effectLst/>
                <a:latin typeface="Calibri" panose="020F0502020204030204" pitchFamily="34" charset="0"/>
              </a:rPr>
              <a:t>Ever been punched with fist or hit by something harmful by husband</a:t>
            </a:r>
            <a:endParaRPr lang="en-US" sz="800" dirty="0">
              <a:solidFill>
                <a:srgbClr val="47C1AE"/>
              </a:solidFill>
            </a:endParaRPr>
          </a:p>
        </p:txBody>
      </p:sp>
      <p:cxnSp>
        <p:nvCxnSpPr>
          <p:cNvPr id="87" name="Straight Arrow Connector 86">
            <a:extLst>
              <a:ext uri="{FF2B5EF4-FFF2-40B4-BE49-F238E27FC236}">
                <a16:creationId xmlns:a16="http://schemas.microsoft.com/office/drawing/2014/main" id="{EC4054E2-D8C7-412A-8E19-DBE1312606EB}"/>
              </a:ext>
            </a:extLst>
          </p:cNvPr>
          <p:cNvCxnSpPr>
            <a:cxnSpLocks/>
          </p:cNvCxnSpPr>
          <p:nvPr/>
        </p:nvCxnSpPr>
        <p:spPr>
          <a:xfrm flipV="1">
            <a:off x="6689454" y="3693495"/>
            <a:ext cx="1799453" cy="2033740"/>
          </a:xfrm>
          <a:prstGeom prst="straightConnector1">
            <a:avLst/>
          </a:prstGeom>
          <a:ln w="12700">
            <a:solidFill>
              <a:srgbClr val="E71840"/>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E5EFB53-3163-48CE-BC5A-50E309F933D2}"/>
              </a:ext>
            </a:extLst>
          </p:cNvPr>
          <p:cNvCxnSpPr>
            <a:cxnSpLocks/>
          </p:cNvCxnSpPr>
          <p:nvPr/>
        </p:nvCxnSpPr>
        <p:spPr>
          <a:xfrm>
            <a:off x="8458678" y="3648369"/>
            <a:ext cx="1225905" cy="1844838"/>
          </a:xfrm>
          <a:prstGeom prst="straightConnector1">
            <a:avLst/>
          </a:prstGeom>
          <a:ln w="12700">
            <a:solidFill>
              <a:srgbClr val="E7184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ABC83CA-3520-481A-9541-020E88D1BC08}"/>
              </a:ext>
            </a:extLst>
          </p:cNvPr>
          <p:cNvSpPr txBox="1"/>
          <p:nvPr/>
        </p:nvSpPr>
        <p:spPr>
          <a:xfrm>
            <a:off x="9817142" y="5431927"/>
            <a:ext cx="811332" cy="954107"/>
          </a:xfrm>
          <a:prstGeom prst="rect">
            <a:avLst/>
          </a:prstGeom>
          <a:noFill/>
        </p:spPr>
        <p:txBody>
          <a:bodyPr wrap="square" rtlCol="0">
            <a:spAutoFit/>
          </a:bodyPr>
          <a:lstStyle/>
          <a:p>
            <a:r>
              <a:rPr lang="en-US" sz="800" b="0" i="0" u="none" strike="noStrike" dirty="0">
                <a:solidFill>
                  <a:srgbClr val="E71840"/>
                </a:solidFill>
                <a:effectLst/>
                <a:latin typeface="Calibri" panose="020F0502020204030204" pitchFamily="34" charset="0"/>
              </a:rPr>
              <a:t>ever had wounds, broken bones/ teeth or other serious injury because of husband</a:t>
            </a:r>
          </a:p>
        </p:txBody>
      </p:sp>
      <p:sp>
        <p:nvSpPr>
          <p:cNvPr id="93" name="TextBox 92">
            <a:extLst>
              <a:ext uri="{FF2B5EF4-FFF2-40B4-BE49-F238E27FC236}">
                <a16:creationId xmlns:a16="http://schemas.microsoft.com/office/drawing/2014/main" id="{76DC4310-2CC5-40FF-B38C-A14249CA7390}"/>
              </a:ext>
            </a:extLst>
          </p:cNvPr>
          <p:cNvSpPr txBox="1"/>
          <p:nvPr/>
        </p:nvSpPr>
        <p:spPr>
          <a:xfrm rot="5400000">
            <a:off x="9662525" y="4975476"/>
            <a:ext cx="770899" cy="461665"/>
          </a:xfrm>
          <a:prstGeom prst="rect">
            <a:avLst/>
          </a:prstGeom>
          <a:noFill/>
        </p:spPr>
        <p:txBody>
          <a:bodyPr wrap="square" rtlCol="0">
            <a:spAutoFit/>
          </a:bodyPr>
          <a:lstStyle/>
          <a:p>
            <a:pPr algn="ctr"/>
            <a:r>
              <a:rPr lang="en-US" sz="2400" spc="600" dirty="0">
                <a:solidFill>
                  <a:schemeClr val="accent6">
                    <a:lumMod val="75000"/>
                  </a:schemeClr>
                </a:solidFill>
              </a:rPr>
              <a:t>…</a:t>
            </a:r>
            <a:endParaRPr lang="en-US" spc="600" dirty="0">
              <a:solidFill>
                <a:schemeClr val="accent6">
                  <a:lumMod val="75000"/>
                </a:schemeClr>
              </a:solidFill>
            </a:endParaRPr>
          </a:p>
        </p:txBody>
      </p:sp>
      <p:sp>
        <p:nvSpPr>
          <p:cNvPr id="6162" name="Rectangle 6161">
            <a:extLst>
              <a:ext uri="{FF2B5EF4-FFF2-40B4-BE49-F238E27FC236}">
                <a16:creationId xmlns:a16="http://schemas.microsoft.com/office/drawing/2014/main" id="{F0F2BBEA-6CCB-4FA5-9D53-83A0293D1861}"/>
              </a:ext>
            </a:extLst>
          </p:cNvPr>
          <p:cNvSpPr/>
          <p:nvPr/>
        </p:nvSpPr>
        <p:spPr>
          <a:xfrm>
            <a:off x="9723912" y="755928"/>
            <a:ext cx="844800" cy="769441"/>
          </a:xfrm>
          <a:prstGeom prst="rect">
            <a:avLst/>
          </a:prstGeom>
          <a:noFill/>
          <a:ln w="3175">
            <a:solidFill>
              <a:srgbClr val="FB4399"/>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96" name="TextBox 95">
            <a:extLst>
              <a:ext uri="{FF2B5EF4-FFF2-40B4-BE49-F238E27FC236}">
                <a16:creationId xmlns:a16="http://schemas.microsoft.com/office/drawing/2014/main" id="{97273706-346E-40F3-9231-1A16BE2384D9}"/>
              </a:ext>
            </a:extLst>
          </p:cNvPr>
          <p:cNvSpPr txBox="1"/>
          <p:nvPr/>
        </p:nvSpPr>
        <p:spPr>
          <a:xfrm>
            <a:off x="10525303" y="1007463"/>
            <a:ext cx="681660" cy="215444"/>
          </a:xfrm>
          <a:prstGeom prst="rect">
            <a:avLst/>
          </a:prstGeom>
          <a:noFill/>
        </p:spPr>
        <p:txBody>
          <a:bodyPr wrap="square" rtlCol="0">
            <a:spAutoFit/>
          </a:bodyPr>
          <a:lstStyle/>
          <a:p>
            <a:r>
              <a:rPr lang="en-US" sz="800" b="0" i="0" u="none" strike="noStrike" dirty="0">
                <a:solidFill>
                  <a:schemeClr val="bg1"/>
                </a:solidFill>
                <a:effectLst/>
                <a:latin typeface="Calibri" panose="020F0502020204030204" pitchFamily="34" charset="0"/>
              </a:rPr>
              <a:t>sometimes</a:t>
            </a:r>
            <a:endParaRPr lang="en-US" sz="800" dirty="0">
              <a:solidFill>
                <a:schemeClr val="bg1"/>
              </a:solidFill>
            </a:endParaRPr>
          </a:p>
        </p:txBody>
      </p:sp>
      <p:sp>
        <p:nvSpPr>
          <p:cNvPr id="99" name="TextBox 98">
            <a:extLst>
              <a:ext uri="{FF2B5EF4-FFF2-40B4-BE49-F238E27FC236}">
                <a16:creationId xmlns:a16="http://schemas.microsoft.com/office/drawing/2014/main" id="{46B4BC28-72D4-4D49-BC0F-2372BBC709ED}"/>
              </a:ext>
            </a:extLst>
          </p:cNvPr>
          <p:cNvSpPr txBox="1"/>
          <p:nvPr/>
        </p:nvSpPr>
        <p:spPr>
          <a:xfrm>
            <a:off x="10563948" y="1873066"/>
            <a:ext cx="681660" cy="215444"/>
          </a:xfrm>
          <a:prstGeom prst="rect">
            <a:avLst/>
          </a:prstGeom>
          <a:noFill/>
        </p:spPr>
        <p:txBody>
          <a:bodyPr wrap="square" rtlCol="0">
            <a:spAutoFit/>
          </a:bodyPr>
          <a:lstStyle/>
          <a:p>
            <a:r>
              <a:rPr lang="en-US" sz="800" b="0" i="0" u="none" strike="noStrike" dirty="0">
                <a:solidFill>
                  <a:schemeClr val="bg1"/>
                </a:solidFill>
                <a:effectLst/>
                <a:latin typeface="Calibri" panose="020F0502020204030204" pitchFamily="34" charset="0"/>
              </a:rPr>
              <a:t>often</a:t>
            </a:r>
            <a:endParaRPr lang="en-US" sz="800" dirty="0">
              <a:solidFill>
                <a:schemeClr val="bg1"/>
              </a:solidFill>
            </a:endParaRPr>
          </a:p>
        </p:txBody>
      </p:sp>
      <p:sp>
        <p:nvSpPr>
          <p:cNvPr id="103" name="TextBox 102">
            <a:extLst>
              <a:ext uri="{FF2B5EF4-FFF2-40B4-BE49-F238E27FC236}">
                <a16:creationId xmlns:a16="http://schemas.microsoft.com/office/drawing/2014/main" id="{6DE592C4-074C-4059-811A-649F6774A654}"/>
              </a:ext>
            </a:extLst>
          </p:cNvPr>
          <p:cNvSpPr txBox="1"/>
          <p:nvPr/>
        </p:nvSpPr>
        <p:spPr>
          <a:xfrm>
            <a:off x="10555886" y="4154171"/>
            <a:ext cx="681660" cy="215444"/>
          </a:xfrm>
          <a:prstGeom prst="rect">
            <a:avLst/>
          </a:prstGeom>
          <a:noFill/>
        </p:spPr>
        <p:txBody>
          <a:bodyPr wrap="square" rtlCol="0">
            <a:spAutoFit/>
          </a:bodyPr>
          <a:lstStyle/>
          <a:p>
            <a:r>
              <a:rPr lang="en-US" sz="800" b="0" i="0" u="none" strike="noStrike" dirty="0">
                <a:solidFill>
                  <a:schemeClr val="bg1"/>
                </a:solidFill>
                <a:effectLst/>
                <a:latin typeface="Calibri" panose="020F0502020204030204" pitchFamily="34" charset="0"/>
              </a:rPr>
              <a:t>often</a:t>
            </a:r>
            <a:endParaRPr lang="en-US" sz="800" dirty="0">
              <a:solidFill>
                <a:schemeClr val="bg1"/>
              </a:solidFill>
            </a:endParaRPr>
          </a:p>
        </p:txBody>
      </p:sp>
      <p:sp>
        <p:nvSpPr>
          <p:cNvPr id="106" name="TextBox 105">
            <a:extLst>
              <a:ext uri="{FF2B5EF4-FFF2-40B4-BE49-F238E27FC236}">
                <a16:creationId xmlns:a16="http://schemas.microsoft.com/office/drawing/2014/main" id="{058B2ABF-33AF-443A-B749-907A7B93DC83}"/>
              </a:ext>
            </a:extLst>
          </p:cNvPr>
          <p:cNvSpPr txBox="1"/>
          <p:nvPr/>
        </p:nvSpPr>
        <p:spPr>
          <a:xfrm>
            <a:off x="10521704" y="5727235"/>
            <a:ext cx="681660" cy="215444"/>
          </a:xfrm>
          <a:prstGeom prst="rect">
            <a:avLst/>
          </a:prstGeom>
          <a:noFill/>
          <a:ln>
            <a:noFill/>
          </a:ln>
        </p:spPr>
        <p:txBody>
          <a:bodyPr wrap="square" rtlCol="0">
            <a:spAutoFit/>
          </a:bodyPr>
          <a:lstStyle/>
          <a:p>
            <a:r>
              <a:rPr lang="en-US" sz="800" b="0" i="0" u="none" strike="noStrike" dirty="0">
                <a:solidFill>
                  <a:schemeClr val="bg1"/>
                </a:solidFill>
                <a:effectLst/>
                <a:latin typeface="Calibri" panose="020F0502020204030204" pitchFamily="34" charset="0"/>
              </a:rPr>
              <a:t>never</a:t>
            </a:r>
            <a:endParaRPr lang="en-US" sz="800" dirty="0">
              <a:solidFill>
                <a:schemeClr val="bg1"/>
              </a:solidFill>
            </a:endParaRPr>
          </a:p>
        </p:txBody>
      </p:sp>
      <p:sp>
        <p:nvSpPr>
          <p:cNvPr id="110" name="Rectangle 109">
            <a:extLst>
              <a:ext uri="{FF2B5EF4-FFF2-40B4-BE49-F238E27FC236}">
                <a16:creationId xmlns:a16="http://schemas.microsoft.com/office/drawing/2014/main" id="{EEBE7A96-1DA7-40E1-AB53-C633D222AB0F}"/>
              </a:ext>
            </a:extLst>
          </p:cNvPr>
          <p:cNvSpPr/>
          <p:nvPr/>
        </p:nvSpPr>
        <p:spPr>
          <a:xfrm>
            <a:off x="10567982" y="760045"/>
            <a:ext cx="549603" cy="769441"/>
          </a:xfrm>
          <a:prstGeom prst="rect">
            <a:avLst/>
          </a:prstGeom>
          <a:noFill/>
          <a:ln w="3175">
            <a:solidFill>
              <a:srgbClr val="FB4399"/>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111" name="Rectangle 110">
            <a:extLst>
              <a:ext uri="{FF2B5EF4-FFF2-40B4-BE49-F238E27FC236}">
                <a16:creationId xmlns:a16="http://schemas.microsoft.com/office/drawing/2014/main" id="{C3004EF3-F214-42FE-B3EA-289DD7B77E8C}"/>
              </a:ext>
            </a:extLst>
          </p:cNvPr>
          <p:cNvSpPr/>
          <p:nvPr/>
        </p:nvSpPr>
        <p:spPr>
          <a:xfrm>
            <a:off x="9720742" y="1621144"/>
            <a:ext cx="844800" cy="769441"/>
          </a:xfrm>
          <a:prstGeom prst="rect">
            <a:avLst/>
          </a:prstGeom>
          <a:noFill/>
          <a:ln w="3175">
            <a:solidFill>
              <a:srgbClr val="F58B1E"/>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112" name="Rectangle 111">
            <a:extLst>
              <a:ext uri="{FF2B5EF4-FFF2-40B4-BE49-F238E27FC236}">
                <a16:creationId xmlns:a16="http://schemas.microsoft.com/office/drawing/2014/main" id="{563D2499-CEFC-4351-8D18-A7F78DBB563A}"/>
              </a:ext>
            </a:extLst>
          </p:cNvPr>
          <p:cNvSpPr/>
          <p:nvPr/>
        </p:nvSpPr>
        <p:spPr>
          <a:xfrm>
            <a:off x="10564812" y="1617512"/>
            <a:ext cx="549603" cy="769441"/>
          </a:xfrm>
          <a:prstGeom prst="rect">
            <a:avLst/>
          </a:prstGeom>
          <a:noFill/>
          <a:ln w="3175">
            <a:solidFill>
              <a:srgbClr val="F58B1E"/>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113" name="Rectangle 112">
            <a:extLst>
              <a:ext uri="{FF2B5EF4-FFF2-40B4-BE49-F238E27FC236}">
                <a16:creationId xmlns:a16="http://schemas.microsoft.com/office/drawing/2014/main" id="{92262AFC-3BF8-4ABA-B874-F4C8A5998832}"/>
              </a:ext>
            </a:extLst>
          </p:cNvPr>
          <p:cNvSpPr/>
          <p:nvPr/>
        </p:nvSpPr>
        <p:spPr>
          <a:xfrm>
            <a:off x="9720742" y="4089153"/>
            <a:ext cx="844800" cy="769441"/>
          </a:xfrm>
          <a:prstGeom prst="rect">
            <a:avLst/>
          </a:prstGeom>
          <a:noFill/>
          <a:ln w="3175">
            <a:solidFill>
              <a:srgbClr val="47C1AE"/>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114" name="Rectangle 113">
            <a:extLst>
              <a:ext uri="{FF2B5EF4-FFF2-40B4-BE49-F238E27FC236}">
                <a16:creationId xmlns:a16="http://schemas.microsoft.com/office/drawing/2014/main" id="{AABF8B7E-1A4C-4AFB-80F4-D86946BFEE9A}"/>
              </a:ext>
            </a:extLst>
          </p:cNvPr>
          <p:cNvSpPr/>
          <p:nvPr/>
        </p:nvSpPr>
        <p:spPr>
          <a:xfrm>
            <a:off x="10564812" y="4093270"/>
            <a:ext cx="549603" cy="769441"/>
          </a:xfrm>
          <a:prstGeom prst="rect">
            <a:avLst/>
          </a:prstGeom>
          <a:noFill/>
          <a:ln w="3175">
            <a:solidFill>
              <a:srgbClr val="47C1AE"/>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endParaRPr lang="en-US" sz="1100" spc="300" dirty="0">
              <a:solidFill>
                <a:srgbClr val="92D050"/>
              </a:solidFill>
            </a:endParaRPr>
          </a:p>
        </p:txBody>
      </p:sp>
      <p:sp>
        <p:nvSpPr>
          <p:cNvPr id="115" name="Rectangle 114">
            <a:extLst>
              <a:ext uri="{FF2B5EF4-FFF2-40B4-BE49-F238E27FC236}">
                <a16:creationId xmlns:a16="http://schemas.microsoft.com/office/drawing/2014/main" id="{BB493465-B8B7-4D13-956B-BC7661DA2243}"/>
              </a:ext>
            </a:extLst>
          </p:cNvPr>
          <p:cNvSpPr/>
          <p:nvPr/>
        </p:nvSpPr>
        <p:spPr>
          <a:xfrm>
            <a:off x="9716577" y="5442494"/>
            <a:ext cx="844800" cy="938719"/>
          </a:xfrm>
          <a:prstGeom prst="rect">
            <a:avLst/>
          </a:prstGeom>
          <a:noFill/>
          <a:ln w="3175">
            <a:solidFill>
              <a:srgbClr val="E71840"/>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r>
              <a:rPr lang="en-US" sz="1100" spc="300" dirty="0">
                <a:solidFill>
                  <a:srgbClr val="92D050"/>
                </a:solidFill>
              </a:rPr>
              <a:t> </a:t>
            </a:r>
          </a:p>
          <a:p>
            <a:pPr algn="ctr"/>
            <a:endParaRPr lang="en-US" sz="1100" spc="300" dirty="0">
              <a:solidFill>
                <a:srgbClr val="92D050"/>
              </a:solidFill>
            </a:endParaRPr>
          </a:p>
        </p:txBody>
      </p:sp>
      <p:sp>
        <p:nvSpPr>
          <p:cNvPr id="116" name="Rectangle 115">
            <a:extLst>
              <a:ext uri="{FF2B5EF4-FFF2-40B4-BE49-F238E27FC236}">
                <a16:creationId xmlns:a16="http://schemas.microsoft.com/office/drawing/2014/main" id="{03937CD7-297A-4E9E-9699-C4624E08CC35}"/>
              </a:ext>
            </a:extLst>
          </p:cNvPr>
          <p:cNvSpPr/>
          <p:nvPr/>
        </p:nvSpPr>
        <p:spPr>
          <a:xfrm>
            <a:off x="10560647" y="5446611"/>
            <a:ext cx="549603" cy="938719"/>
          </a:xfrm>
          <a:prstGeom prst="rect">
            <a:avLst/>
          </a:prstGeom>
          <a:noFill/>
          <a:ln w="3175">
            <a:solidFill>
              <a:srgbClr val="E71840"/>
            </a:solid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rgbClr val="92D050"/>
                </a:solidFill>
              </a:rPr>
              <a:t> </a:t>
            </a:r>
          </a:p>
          <a:p>
            <a:pPr algn="ctr"/>
            <a:endParaRPr lang="en-US" sz="1100" spc="300" dirty="0">
              <a:solidFill>
                <a:srgbClr val="92D050"/>
              </a:solidFill>
            </a:endParaRPr>
          </a:p>
          <a:p>
            <a:pPr algn="ctr"/>
            <a:endParaRPr lang="en-US" sz="1100" spc="300" dirty="0">
              <a:solidFill>
                <a:srgbClr val="92D050"/>
              </a:solidFill>
            </a:endParaRPr>
          </a:p>
          <a:p>
            <a:pPr algn="ctr"/>
            <a:r>
              <a:rPr lang="en-US" sz="1100" spc="300" dirty="0">
                <a:solidFill>
                  <a:srgbClr val="92D050"/>
                </a:solidFill>
              </a:rPr>
              <a:t> </a:t>
            </a:r>
          </a:p>
          <a:p>
            <a:pPr algn="ctr"/>
            <a:endParaRPr lang="en-US" sz="1100" spc="300" dirty="0">
              <a:solidFill>
                <a:srgbClr val="92D050"/>
              </a:solidFill>
            </a:endParaRPr>
          </a:p>
        </p:txBody>
      </p:sp>
      <p:sp>
        <p:nvSpPr>
          <p:cNvPr id="117" name="TextBox 116">
            <a:extLst>
              <a:ext uri="{FF2B5EF4-FFF2-40B4-BE49-F238E27FC236}">
                <a16:creationId xmlns:a16="http://schemas.microsoft.com/office/drawing/2014/main" id="{B06EE8E0-06E3-4030-B0EA-DD559DDF177D}"/>
              </a:ext>
            </a:extLst>
          </p:cNvPr>
          <p:cNvSpPr txBox="1"/>
          <p:nvPr/>
        </p:nvSpPr>
        <p:spPr>
          <a:xfrm>
            <a:off x="9648843" y="66173"/>
            <a:ext cx="2157923" cy="430887"/>
          </a:xfrm>
          <a:prstGeom prst="rect">
            <a:avLst/>
          </a:prstGeom>
          <a:noFill/>
          <a:ln w="3175">
            <a:noFill/>
          </a:ln>
          <a:effectLst>
            <a:outerShdw blurRad="50800" dist="38100" dir="8100000" algn="tr" rotWithShape="0">
              <a:prstClr val="black">
                <a:alpha val="40000"/>
              </a:prstClr>
            </a:outerShdw>
          </a:effectLst>
        </p:spPr>
        <p:txBody>
          <a:bodyPr wrap="square" rtlCol="0">
            <a:spAutoFit/>
          </a:bodyPr>
          <a:lstStyle/>
          <a:p>
            <a:r>
              <a:rPr lang="en-US" sz="1100" spc="300" dirty="0">
                <a:solidFill>
                  <a:schemeClr val="bg1"/>
                </a:solidFill>
              </a:rPr>
              <a:t>OUTPUT: DOMESTIC </a:t>
            </a:r>
          </a:p>
          <a:p>
            <a:r>
              <a:rPr lang="en-US" sz="1100" spc="300" dirty="0">
                <a:solidFill>
                  <a:schemeClr val="bg1"/>
                </a:solidFill>
              </a:rPr>
              <a:t>VIOLENCE ANALYSIS</a:t>
            </a:r>
          </a:p>
        </p:txBody>
      </p:sp>
      <p:sp>
        <p:nvSpPr>
          <p:cNvPr id="118" name="TextBox 117">
            <a:extLst>
              <a:ext uri="{FF2B5EF4-FFF2-40B4-BE49-F238E27FC236}">
                <a16:creationId xmlns:a16="http://schemas.microsoft.com/office/drawing/2014/main" id="{68FBFA55-9651-4F69-84E0-CF29E1F1FFC4}"/>
              </a:ext>
            </a:extLst>
          </p:cNvPr>
          <p:cNvSpPr txBox="1"/>
          <p:nvPr/>
        </p:nvSpPr>
        <p:spPr>
          <a:xfrm>
            <a:off x="7419494" y="71859"/>
            <a:ext cx="2203410" cy="261610"/>
          </a:xfrm>
          <a:prstGeom prst="rect">
            <a:avLst/>
          </a:prstGeom>
          <a:noFill/>
          <a:ln w="3175">
            <a:noFill/>
          </a:ln>
          <a:effectLst>
            <a:outerShdw blurRad="50800" dist="38100" dir="8100000" algn="tr" rotWithShape="0">
              <a:prstClr val="black">
                <a:alpha val="40000"/>
              </a:prstClr>
            </a:outerShdw>
          </a:effectLst>
        </p:spPr>
        <p:txBody>
          <a:bodyPr wrap="square" rtlCol="0">
            <a:spAutoFit/>
          </a:bodyPr>
          <a:lstStyle/>
          <a:p>
            <a:pPr algn="ctr"/>
            <a:r>
              <a:rPr lang="en-US" sz="1100" spc="300" dirty="0">
                <a:solidFill>
                  <a:schemeClr val="bg1"/>
                </a:solidFill>
              </a:rPr>
              <a:t>TRAINED MODEL</a:t>
            </a:r>
          </a:p>
        </p:txBody>
      </p:sp>
      <p:sp>
        <p:nvSpPr>
          <p:cNvPr id="119" name="TextBox 118">
            <a:extLst>
              <a:ext uri="{FF2B5EF4-FFF2-40B4-BE49-F238E27FC236}">
                <a16:creationId xmlns:a16="http://schemas.microsoft.com/office/drawing/2014/main" id="{C0D3867E-4108-467C-AAD5-CF735F77F237}"/>
              </a:ext>
            </a:extLst>
          </p:cNvPr>
          <p:cNvSpPr txBox="1"/>
          <p:nvPr/>
        </p:nvSpPr>
        <p:spPr>
          <a:xfrm>
            <a:off x="7653753" y="350132"/>
            <a:ext cx="1609849" cy="369332"/>
          </a:xfrm>
          <a:prstGeom prst="rect">
            <a:avLst/>
          </a:prstGeom>
          <a:noFill/>
        </p:spPr>
        <p:txBody>
          <a:bodyPr wrap="square" rtlCol="0">
            <a:spAutoFit/>
          </a:bodyPr>
          <a:lstStyle/>
          <a:p>
            <a:pPr algn="ctr"/>
            <a:r>
              <a:rPr lang="en-US" sz="900" dirty="0">
                <a:solidFill>
                  <a:srgbClr val="92D050"/>
                </a:solidFill>
              </a:rPr>
              <a:t>Deep Learning Classifier:</a:t>
            </a:r>
          </a:p>
          <a:p>
            <a:pPr algn="ctr"/>
            <a:r>
              <a:rPr lang="en-US" sz="900" dirty="0">
                <a:solidFill>
                  <a:srgbClr val="92D050"/>
                </a:solidFill>
              </a:rPr>
              <a:t>Multi – Layer Perceptron</a:t>
            </a:r>
          </a:p>
        </p:txBody>
      </p:sp>
      <p:sp>
        <p:nvSpPr>
          <p:cNvPr id="120" name="TextBox 119">
            <a:extLst>
              <a:ext uri="{FF2B5EF4-FFF2-40B4-BE49-F238E27FC236}">
                <a16:creationId xmlns:a16="http://schemas.microsoft.com/office/drawing/2014/main" id="{D3A190FA-CB51-45D7-B759-3D87E4075BCA}"/>
              </a:ext>
            </a:extLst>
          </p:cNvPr>
          <p:cNvSpPr txBox="1"/>
          <p:nvPr/>
        </p:nvSpPr>
        <p:spPr>
          <a:xfrm>
            <a:off x="9507736" y="484044"/>
            <a:ext cx="1609849" cy="230832"/>
          </a:xfrm>
          <a:prstGeom prst="rect">
            <a:avLst/>
          </a:prstGeom>
          <a:noFill/>
        </p:spPr>
        <p:txBody>
          <a:bodyPr wrap="square" rtlCol="0">
            <a:spAutoFit/>
          </a:bodyPr>
          <a:lstStyle/>
          <a:p>
            <a:pPr algn="ctr"/>
            <a:r>
              <a:rPr lang="en-US" sz="900" dirty="0">
                <a:solidFill>
                  <a:srgbClr val="92D050"/>
                </a:solidFill>
              </a:rPr>
              <a:t>Labeled Output Attributes</a:t>
            </a:r>
          </a:p>
        </p:txBody>
      </p:sp>
      <p:sp>
        <p:nvSpPr>
          <p:cNvPr id="121" name="TextBox 120">
            <a:extLst>
              <a:ext uri="{FF2B5EF4-FFF2-40B4-BE49-F238E27FC236}">
                <a16:creationId xmlns:a16="http://schemas.microsoft.com/office/drawing/2014/main" id="{6B1BEA9A-5086-4809-AC1B-86F2CFBA22DF}"/>
              </a:ext>
            </a:extLst>
          </p:cNvPr>
          <p:cNvSpPr txBox="1"/>
          <p:nvPr/>
        </p:nvSpPr>
        <p:spPr>
          <a:xfrm>
            <a:off x="11419651" y="490552"/>
            <a:ext cx="826107" cy="230832"/>
          </a:xfrm>
          <a:prstGeom prst="rect">
            <a:avLst/>
          </a:prstGeom>
          <a:noFill/>
        </p:spPr>
        <p:txBody>
          <a:bodyPr wrap="square" rtlCol="0">
            <a:spAutoFit/>
          </a:bodyPr>
          <a:lstStyle/>
          <a:p>
            <a:pPr algn="ctr"/>
            <a:r>
              <a:rPr lang="en-US" sz="900" dirty="0">
                <a:solidFill>
                  <a:srgbClr val="92D050"/>
                </a:solidFill>
              </a:rPr>
              <a:t>Violence Score &amp; Category</a:t>
            </a:r>
          </a:p>
        </p:txBody>
      </p:sp>
      <p:grpSp>
        <p:nvGrpSpPr>
          <p:cNvPr id="6167" name="Group 6166">
            <a:extLst>
              <a:ext uri="{FF2B5EF4-FFF2-40B4-BE49-F238E27FC236}">
                <a16:creationId xmlns:a16="http://schemas.microsoft.com/office/drawing/2014/main" id="{DB306014-69E9-4D74-998D-76D8070C176F}"/>
              </a:ext>
            </a:extLst>
          </p:cNvPr>
          <p:cNvGrpSpPr/>
          <p:nvPr/>
        </p:nvGrpSpPr>
        <p:grpSpPr>
          <a:xfrm flipH="1">
            <a:off x="10921825" y="990350"/>
            <a:ext cx="655266" cy="4606608"/>
            <a:chOff x="6035890" y="1408331"/>
            <a:chExt cx="655266" cy="4606608"/>
          </a:xfrm>
        </p:grpSpPr>
        <p:cxnSp>
          <p:nvCxnSpPr>
            <p:cNvPr id="122" name="Straight Arrow Connector 121">
              <a:extLst>
                <a:ext uri="{FF2B5EF4-FFF2-40B4-BE49-F238E27FC236}">
                  <a16:creationId xmlns:a16="http://schemas.microsoft.com/office/drawing/2014/main" id="{6A17099A-77D5-46CE-819B-C7C1FE6FC08D}"/>
                </a:ext>
              </a:extLst>
            </p:cNvPr>
            <p:cNvCxnSpPr>
              <a:cxnSpLocks/>
            </p:cNvCxnSpPr>
            <p:nvPr/>
          </p:nvCxnSpPr>
          <p:spPr>
            <a:xfrm flipV="1">
              <a:off x="6035890" y="1408331"/>
              <a:ext cx="549537" cy="2209150"/>
            </a:xfrm>
            <a:prstGeom prst="straightConnector1">
              <a:avLst/>
            </a:prstGeom>
            <a:ln w="12700">
              <a:solidFill>
                <a:schemeClr val="accent6">
                  <a:lumMod val="7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9BC795F-D606-49DE-A23C-736115026F4E}"/>
                </a:ext>
              </a:extLst>
            </p:cNvPr>
            <p:cNvCxnSpPr>
              <a:cxnSpLocks/>
            </p:cNvCxnSpPr>
            <p:nvPr/>
          </p:nvCxnSpPr>
          <p:spPr>
            <a:xfrm flipV="1">
              <a:off x="6035890" y="2609147"/>
              <a:ext cx="655266" cy="1008334"/>
            </a:xfrm>
            <a:prstGeom prst="straightConnector1">
              <a:avLst/>
            </a:prstGeom>
            <a:ln w="12700">
              <a:solidFill>
                <a:schemeClr val="accent6">
                  <a:lumMod val="7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299FBBF-7FD7-4DD2-86F2-44C90F0A094A}"/>
                </a:ext>
              </a:extLst>
            </p:cNvPr>
            <p:cNvCxnSpPr>
              <a:cxnSpLocks/>
            </p:cNvCxnSpPr>
            <p:nvPr/>
          </p:nvCxnSpPr>
          <p:spPr>
            <a:xfrm>
              <a:off x="6072657" y="3595977"/>
              <a:ext cx="579543" cy="173904"/>
            </a:xfrm>
            <a:prstGeom prst="straightConnector1">
              <a:avLst/>
            </a:prstGeom>
            <a:ln w="12700">
              <a:solidFill>
                <a:schemeClr val="accent6">
                  <a:lumMod val="75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5FCD386-21A1-4472-AD7C-0B89CDFFD526}"/>
                </a:ext>
              </a:extLst>
            </p:cNvPr>
            <p:cNvCxnSpPr>
              <a:cxnSpLocks/>
            </p:cNvCxnSpPr>
            <p:nvPr/>
          </p:nvCxnSpPr>
          <p:spPr>
            <a:xfrm>
              <a:off x="6035890" y="3617481"/>
              <a:ext cx="646359" cy="2397458"/>
            </a:xfrm>
            <a:prstGeom prst="straightConnector1">
              <a:avLst/>
            </a:prstGeom>
            <a:ln w="12700">
              <a:solidFill>
                <a:schemeClr val="accent6">
                  <a:lumMod val="75000"/>
                </a:schemeClr>
              </a:solidFill>
              <a:headEnd type="stealth"/>
              <a:tailEnd type="none"/>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40FF4C17-D5E2-48D5-B687-23B2D067E6B1}"/>
              </a:ext>
            </a:extLst>
          </p:cNvPr>
          <p:cNvSpPr txBox="1"/>
          <p:nvPr/>
        </p:nvSpPr>
        <p:spPr>
          <a:xfrm>
            <a:off x="11547731" y="2863539"/>
            <a:ext cx="645933" cy="1240981"/>
          </a:xfrm>
          <a:prstGeom prst="rect">
            <a:avLst/>
          </a:prstGeom>
          <a:noFill/>
        </p:spPr>
        <p:txBody>
          <a:bodyPr wrap="square" rtlCol="0">
            <a:spAutoFit/>
          </a:bodyPr>
          <a:lstStyle/>
          <a:p>
            <a:pPr algn="ctr">
              <a:lnSpc>
                <a:spcPct val="150000"/>
              </a:lnSpc>
            </a:pPr>
            <a:r>
              <a:rPr lang="en-US" sz="900" dirty="0">
                <a:solidFill>
                  <a:srgbClr val="92D050"/>
                </a:solidFill>
              </a:rPr>
              <a:t>Score:</a:t>
            </a:r>
          </a:p>
          <a:p>
            <a:pPr algn="ctr">
              <a:lnSpc>
                <a:spcPct val="150000"/>
              </a:lnSpc>
            </a:pPr>
            <a:r>
              <a:rPr lang="en-US" sz="1200" dirty="0">
                <a:solidFill>
                  <a:srgbClr val="92D050"/>
                </a:solidFill>
              </a:rPr>
              <a:t>###</a:t>
            </a:r>
          </a:p>
          <a:p>
            <a:pPr algn="ctr">
              <a:lnSpc>
                <a:spcPct val="150000"/>
              </a:lnSpc>
            </a:pPr>
            <a:endParaRPr lang="en-US" sz="900" dirty="0">
              <a:solidFill>
                <a:srgbClr val="92D050"/>
              </a:solidFill>
            </a:endParaRPr>
          </a:p>
          <a:p>
            <a:pPr algn="ctr">
              <a:lnSpc>
                <a:spcPct val="150000"/>
              </a:lnSpc>
            </a:pPr>
            <a:r>
              <a:rPr lang="en-US" sz="900" dirty="0">
                <a:solidFill>
                  <a:srgbClr val="92D050"/>
                </a:solidFill>
              </a:rPr>
              <a:t>Category: </a:t>
            </a:r>
            <a:r>
              <a:rPr lang="en-US" sz="1200" dirty="0">
                <a:solidFill>
                  <a:srgbClr val="92D050"/>
                </a:solidFill>
              </a:rPr>
              <a:t>“High”</a:t>
            </a:r>
            <a:endParaRPr lang="en-US" sz="900" dirty="0">
              <a:solidFill>
                <a:srgbClr val="92D050"/>
              </a:solidFill>
            </a:endParaRPr>
          </a:p>
        </p:txBody>
      </p:sp>
    </p:spTree>
    <p:extLst>
      <p:ext uri="{BB962C8B-B14F-4D97-AF65-F5344CB8AC3E}">
        <p14:creationId xmlns:p14="http://schemas.microsoft.com/office/powerpoint/2010/main" val="891337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CA9233-512A-4513-A64B-E9FDEA1ACCAA}"/>
              </a:ext>
            </a:extLst>
          </p:cNvPr>
          <p:cNvSpPr txBox="1">
            <a:spLocks/>
          </p:cNvSpPr>
          <p:nvPr/>
        </p:nvSpPr>
        <p:spPr>
          <a:xfrm>
            <a:off x="370114" y="-1252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lumMod val="95000"/>
                  </a:schemeClr>
                </a:solidFill>
              </a:rPr>
              <a:t>Datasets</a:t>
            </a:r>
            <a:endParaRPr lang="en-US" sz="2800" dirty="0">
              <a:solidFill>
                <a:schemeClr val="bg1">
                  <a:lumMod val="95000"/>
                </a:schemeClr>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E3579766-A456-4B7F-A887-7B99771290DB}"/>
              </a:ext>
            </a:extLst>
          </p:cNvPr>
          <p:cNvCxnSpPr>
            <a:cxnSpLocks/>
          </p:cNvCxnSpPr>
          <p:nvPr/>
        </p:nvCxnSpPr>
        <p:spPr>
          <a:xfrm rot="16200000">
            <a:off x="1806618" y="-427477"/>
            <a:ext cx="0" cy="2632363"/>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6FEF099-2F15-4E4A-98F0-E74782C9364F}"/>
              </a:ext>
            </a:extLst>
          </p:cNvPr>
          <p:cNvSpPr/>
          <p:nvPr/>
        </p:nvSpPr>
        <p:spPr>
          <a:xfrm>
            <a:off x="490436" y="1581323"/>
            <a:ext cx="8996464" cy="1666639"/>
          </a:xfrm>
          <a:prstGeom prst="roundRect">
            <a:avLst>
              <a:gd name="adj" fmla="val 260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E3A5D2AF-3818-4DB1-8F30-1CEFBED1B66B}"/>
              </a:ext>
            </a:extLst>
          </p:cNvPr>
          <p:cNvSpPr txBox="1"/>
          <p:nvPr/>
        </p:nvSpPr>
        <p:spPr>
          <a:xfrm>
            <a:off x="757658" y="1647524"/>
            <a:ext cx="5338342" cy="1423467"/>
          </a:xfrm>
          <a:prstGeom prst="rect">
            <a:avLst/>
          </a:prstGeom>
          <a:noFill/>
        </p:spPr>
        <p:txBody>
          <a:bodyPr wrap="square" rtlCol="0">
            <a:spAutoFit/>
          </a:bodyPr>
          <a:lstStyle/>
          <a:p>
            <a:r>
              <a:rPr lang="en-US" sz="1600" b="1" spc="100" dirty="0">
                <a:solidFill>
                  <a:schemeClr val="bg1">
                    <a:lumMod val="85000"/>
                  </a:schemeClr>
                </a:solidFill>
                <a:latin typeface="Century Gothic" panose="020B0502020202020204" pitchFamily="34" charset="0"/>
              </a:rPr>
              <a:t>DATASET 1</a:t>
            </a:r>
          </a:p>
          <a:p>
            <a:endParaRPr lang="en-US" sz="1200" b="1" spc="100" dirty="0">
              <a:latin typeface="Century Gothic" panose="020B0502020202020204" pitchFamily="34" charset="0"/>
            </a:endParaRPr>
          </a:p>
          <a:p>
            <a:endParaRPr lang="en-US" sz="1200" spc="100" dirty="0">
              <a:latin typeface="Century Gothic" panose="020B0502020202020204" pitchFamily="34" charset="0"/>
            </a:endParaRPr>
          </a:p>
          <a:p>
            <a:r>
              <a:rPr lang="en-US" sz="1200" b="1" i="0" spc="100" dirty="0">
                <a:solidFill>
                  <a:srgbClr val="4E5057"/>
                </a:solidFill>
                <a:effectLst/>
                <a:latin typeface="Lato"/>
              </a:rPr>
              <a:t>20200306 Data International Women's Day Viz5 Launch.csv</a:t>
            </a:r>
            <a:endParaRPr lang="en-US" sz="1200" spc="100" dirty="0"/>
          </a:p>
          <a:p>
            <a:endParaRPr lang="en-US" sz="1200" spc="100" dirty="0">
              <a:latin typeface="Century Gothic" panose="020B0502020202020204" pitchFamily="34" charset="0"/>
            </a:endParaRPr>
          </a:p>
          <a:p>
            <a:r>
              <a:rPr lang="en-US" sz="1200" spc="100" dirty="0">
                <a:solidFill>
                  <a:schemeClr val="bg1">
                    <a:lumMod val="85000"/>
                  </a:schemeClr>
                </a:solidFill>
                <a:latin typeface="Century Gothic" panose="020B0502020202020204" pitchFamily="34" charset="0"/>
              </a:rPr>
              <a:t>Source: </a:t>
            </a:r>
            <a:r>
              <a:rPr lang="en-US" sz="1200" spc="100" dirty="0" err="1">
                <a:solidFill>
                  <a:schemeClr val="bg1">
                    <a:lumMod val="85000"/>
                  </a:schemeClr>
                </a:solidFill>
                <a:latin typeface="Century Gothic" panose="020B0502020202020204" pitchFamily="34" charset="0"/>
              </a:rPr>
              <a:t>WaiDatathon</a:t>
            </a:r>
            <a:r>
              <a:rPr lang="en-US" sz="1200" spc="100" dirty="0">
                <a:solidFill>
                  <a:schemeClr val="bg1">
                    <a:lumMod val="85000"/>
                  </a:schemeClr>
                </a:solidFill>
                <a:latin typeface="Century Gothic" panose="020B0502020202020204" pitchFamily="34" charset="0"/>
              </a:rPr>
              <a:t> Organizers</a:t>
            </a:r>
          </a:p>
          <a:p>
            <a:endParaRPr lang="en-US" sz="1050" spc="100" dirty="0">
              <a:latin typeface="Century Gothic" panose="020B0502020202020204" pitchFamily="34" charset="0"/>
            </a:endParaRPr>
          </a:p>
        </p:txBody>
      </p:sp>
      <p:sp>
        <p:nvSpPr>
          <p:cNvPr id="13" name="Rectangle: Rounded Corners 12">
            <a:extLst>
              <a:ext uri="{FF2B5EF4-FFF2-40B4-BE49-F238E27FC236}">
                <a16:creationId xmlns:a16="http://schemas.microsoft.com/office/drawing/2014/main" id="{99E1E12F-6C9B-41F3-A26E-64A3B4FE32FB}"/>
              </a:ext>
            </a:extLst>
          </p:cNvPr>
          <p:cNvSpPr/>
          <p:nvPr/>
        </p:nvSpPr>
        <p:spPr>
          <a:xfrm>
            <a:off x="490436" y="3668583"/>
            <a:ext cx="8996464" cy="1727913"/>
          </a:xfrm>
          <a:prstGeom prst="roundRect">
            <a:avLst>
              <a:gd name="adj" fmla="val 328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a:extLst>
              <a:ext uri="{FF2B5EF4-FFF2-40B4-BE49-F238E27FC236}">
                <a16:creationId xmlns:a16="http://schemas.microsoft.com/office/drawing/2014/main" id="{FCB96DF7-6397-49B1-84D6-8F72F6C7F32D}"/>
              </a:ext>
            </a:extLst>
          </p:cNvPr>
          <p:cNvSpPr txBox="1"/>
          <p:nvPr/>
        </p:nvSpPr>
        <p:spPr>
          <a:xfrm>
            <a:off x="757657" y="3788363"/>
            <a:ext cx="7746287" cy="1608133"/>
          </a:xfrm>
          <a:prstGeom prst="rect">
            <a:avLst/>
          </a:prstGeom>
          <a:noFill/>
        </p:spPr>
        <p:txBody>
          <a:bodyPr wrap="square" rtlCol="0">
            <a:spAutoFit/>
          </a:bodyPr>
          <a:lstStyle/>
          <a:p>
            <a:r>
              <a:rPr lang="en-US" sz="1600" b="1" spc="100" dirty="0">
                <a:solidFill>
                  <a:schemeClr val="bg1">
                    <a:lumMod val="85000"/>
                  </a:schemeClr>
                </a:solidFill>
                <a:latin typeface="Century Gothic" panose="020B0502020202020204" pitchFamily="34" charset="0"/>
              </a:rPr>
              <a:t>DATASET 2</a:t>
            </a:r>
          </a:p>
          <a:p>
            <a:endParaRPr lang="en-US" sz="1200" b="1" spc="100" dirty="0">
              <a:latin typeface="Century Gothic" panose="020B0502020202020204" pitchFamily="34" charset="0"/>
            </a:endParaRPr>
          </a:p>
          <a:p>
            <a:endParaRPr lang="en-US" sz="1200" spc="100" dirty="0">
              <a:latin typeface="Century Gothic" panose="020B0502020202020204" pitchFamily="34" charset="0"/>
            </a:endParaRPr>
          </a:p>
          <a:p>
            <a:r>
              <a:rPr lang="en-US" sz="1200" b="1" i="0" spc="100" dirty="0">
                <a:solidFill>
                  <a:srgbClr val="4E5057"/>
                </a:solidFill>
                <a:effectLst/>
                <a:latin typeface="Lato"/>
              </a:rPr>
              <a:t>Raw data for Pakistan Demographics and Health Survey 2017-2018. </a:t>
            </a:r>
          </a:p>
          <a:p>
            <a:r>
              <a:rPr lang="en-US" sz="1200" b="1" i="0" spc="100" dirty="0">
                <a:solidFill>
                  <a:srgbClr val="4E5057"/>
                </a:solidFill>
                <a:effectLst/>
                <a:latin typeface="Lato"/>
              </a:rPr>
              <a:t>Chapter 16: Domestic Violence</a:t>
            </a:r>
            <a:endParaRPr lang="en-US" sz="1200" spc="100" dirty="0"/>
          </a:p>
          <a:p>
            <a:endParaRPr lang="en-US" sz="1200" spc="100" dirty="0">
              <a:latin typeface="Century Gothic" panose="020B0502020202020204" pitchFamily="34" charset="0"/>
            </a:endParaRPr>
          </a:p>
          <a:p>
            <a:r>
              <a:rPr lang="en-US" sz="1200" spc="100" dirty="0">
                <a:solidFill>
                  <a:schemeClr val="bg1">
                    <a:lumMod val="85000"/>
                  </a:schemeClr>
                </a:solidFill>
                <a:latin typeface="Century Gothic" panose="020B0502020202020204" pitchFamily="34" charset="0"/>
              </a:rPr>
              <a:t>Source: The Demographic and Health Surveys (DHS) Program, USAID</a:t>
            </a:r>
          </a:p>
          <a:p>
            <a:endParaRPr lang="en-US" sz="1050" spc="100" dirty="0">
              <a:latin typeface="Century Gothic" panose="020B0502020202020204" pitchFamily="34" charset="0"/>
            </a:endParaRPr>
          </a:p>
        </p:txBody>
      </p:sp>
      <p:sp>
        <p:nvSpPr>
          <p:cNvPr id="20" name="Rectangle: Rounded Corners 19">
            <a:hlinkClick r:id="rId2"/>
            <a:extLst>
              <a:ext uri="{FF2B5EF4-FFF2-40B4-BE49-F238E27FC236}">
                <a16:creationId xmlns:a16="http://schemas.microsoft.com/office/drawing/2014/main" id="{E58ECE39-BD95-4D3B-A788-5990D17B7519}"/>
              </a:ext>
            </a:extLst>
          </p:cNvPr>
          <p:cNvSpPr/>
          <p:nvPr/>
        </p:nvSpPr>
        <p:spPr>
          <a:xfrm>
            <a:off x="6995109" y="2309093"/>
            <a:ext cx="1958391" cy="31222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 Complete Dataset</a:t>
            </a:r>
          </a:p>
        </p:txBody>
      </p:sp>
      <p:sp>
        <p:nvSpPr>
          <p:cNvPr id="21" name="Rectangle: Rounded Corners 20">
            <a:hlinkClick r:id="rId3"/>
            <a:extLst>
              <a:ext uri="{FF2B5EF4-FFF2-40B4-BE49-F238E27FC236}">
                <a16:creationId xmlns:a16="http://schemas.microsoft.com/office/drawing/2014/main" id="{246168F8-AB10-459F-ADF6-1DB9721C0361}"/>
              </a:ext>
            </a:extLst>
          </p:cNvPr>
          <p:cNvSpPr/>
          <p:nvPr/>
        </p:nvSpPr>
        <p:spPr>
          <a:xfrm>
            <a:off x="6995109" y="4436318"/>
            <a:ext cx="1958391" cy="31222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View Survey Report</a:t>
            </a:r>
          </a:p>
        </p:txBody>
      </p:sp>
      <p:sp>
        <p:nvSpPr>
          <p:cNvPr id="22" name="TextBox 21">
            <a:extLst>
              <a:ext uri="{FF2B5EF4-FFF2-40B4-BE49-F238E27FC236}">
                <a16:creationId xmlns:a16="http://schemas.microsoft.com/office/drawing/2014/main" id="{01249EA9-B0D7-4131-88E1-1039588F7120}"/>
              </a:ext>
            </a:extLst>
          </p:cNvPr>
          <p:cNvSpPr txBox="1"/>
          <p:nvPr/>
        </p:nvSpPr>
        <p:spPr>
          <a:xfrm>
            <a:off x="9486900" y="3668583"/>
            <a:ext cx="1947443" cy="1785104"/>
          </a:xfrm>
          <a:prstGeom prst="rect">
            <a:avLst/>
          </a:prstGeom>
          <a:noFill/>
        </p:spPr>
        <p:txBody>
          <a:bodyPr wrap="square" rtlCol="0">
            <a:spAutoFit/>
          </a:bodyPr>
          <a:lstStyle/>
          <a:p>
            <a:r>
              <a:rPr lang="en-US" sz="1000" spc="100" dirty="0">
                <a:solidFill>
                  <a:schemeClr val="bg1">
                    <a:lumMod val="85000"/>
                  </a:schemeClr>
                </a:solidFill>
                <a:latin typeface="Century Gothic" panose="020B0502020202020204" pitchFamily="34" charset="0"/>
              </a:rPr>
              <a:t>Complete raw dataset cannot be shared beyond the research team due to restriction on rights. Please see the tables in chapter 16 for an idea of the sort of attributes for which we have obtained raw records</a:t>
            </a:r>
          </a:p>
          <a:p>
            <a:endParaRPr lang="en-US" sz="1000" spc="100" dirty="0">
              <a:latin typeface="Century Gothic" panose="020B0502020202020204" pitchFamily="34" charset="0"/>
            </a:endParaRPr>
          </a:p>
        </p:txBody>
      </p:sp>
    </p:spTree>
    <p:extLst>
      <p:ext uri="{BB962C8B-B14F-4D97-AF65-F5344CB8AC3E}">
        <p14:creationId xmlns:p14="http://schemas.microsoft.com/office/powerpoint/2010/main" val="363579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7664D5-75B1-4F2F-A088-9524E6E60C1F}"/>
              </a:ext>
            </a:extLst>
          </p:cNvPr>
          <p:cNvSpPr txBox="1">
            <a:spLocks/>
          </p:cNvSpPr>
          <p:nvPr/>
        </p:nvSpPr>
        <p:spPr>
          <a:xfrm>
            <a:off x="370114" y="-1252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lumMod val="95000"/>
                  </a:schemeClr>
                </a:solidFill>
              </a:rPr>
              <a:t>Approach</a:t>
            </a:r>
            <a:endParaRPr lang="en-US" sz="2800" dirty="0">
              <a:solidFill>
                <a:schemeClr val="bg1">
                  <a:lumMod val="95000"/>
                </a:schemeClr>
              </a:solidFill>
              <a:latin typeface="Century Gothic" panose="020B0502020202020204" pitchFamily="34" charset="0"/>
            </a:endParaRPr>
          </a:p>
        </p:txBody>
      </p:sp>
      <p:sp>
        <p:nvSpPr>
          <p:cNvPr id="5" name="Rectangle 4">
            <a:extLst>
              <a:ext uri="{FF2B5EF4-FFF2-40B4-BE49-F238E27FC236}">
                <a16:creationId xmlns:a16="http://schemas.microsoft.com/office/drawing/2014/main" id="{A3CC5F5F-0EBD-4CAD-A394-0885492E8A71}"/>
              </a:ext>
            </a:extLst>
          </p:cNvPr>
          <p:cNvSpPr/>
          <p:nvPr/>
        </p:nvSpPr>
        <p:spPr>
          <a:xfrm>
            <a:off x="0" y="0"/>
            <a:ext cx="95206" cy="6858000"/>
          </a:xfrm>
          <a:prstGeom prst="rect">
            <a:avLst/>
          </a:prstGeom>
          <a:solidFill>
            <a:srgbClr val="ECB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1EA8E0A-203C-427C-BBEA-DD117753AB93}"/>
              </a:ext>
            </a:extLst>
          </p:cNvPr>
          <p:cNvCxnSpPr>
            <a:cxnSpLocks/>
          </p:cNvCxnSpPr>
          <p:nvPr/>
        </p:nvCxnSpPr>
        <p:spPr>
          <a:xfrm rot="16200000">
            <a:off x="1806618" y="-427477"/>
            <a:ext cx="0" cy="2632363"/>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181D4131-8920-41FC-9609-82235CC10580}"/>
              </a:ext>
            </a:extLst>
          </p:cNvPr>
          <p:cNvGrpSpPr/>
          <p:nvPr/>
        </p:nvGrpSpPr>
        <p:grpSpPr>
          <a:xfrm>
            <a:off x="495891" y="977115"/>
            <a:ext cx="8935631" cy="4289588"/>
            <a:chOff x="533991" y="1911229"/>
            <a:chExt cx="8935631" cy="2421360"/>
          </a:xfrm>
        </p:grpSpPr>
        <p:cxnSp>
          <p:nvCxnSpPr>
            <p:cNvPr id="9" name="Straight Connector 8">
              <a:extLst>
                <a:ext uri="{FF2B5EF4-FFF2-40B4-BE49-F238E27FC236}">
                  <a16:creationId xmlns:a16="http://schemas.microsoft.com/office/drawing/2014/main" id="{C957285D-30C1-4F85-B43E-A83C0B4645D1}"/>
                </a:ext>
              </a:extLst>
            </p:cNvPr>
            <p:cNvCxnSpPr/>
            <p:nvPr/>
          </p:nvCxnSpPr>
          <p:spPr>
            <a:xfrm>
              <a:off x="533991" y="1911229"/>
              <a:ext cx="0" cy="2249211"/>
            </a:xfrm>
            <a:prstGeom prst="line">
              <a:avLst/>
            </a:prstGeom>
            <a:ln>
              <a:solidFill>
                <a:schemeClr val="tx1">
                  <a:lumMod val="50000"/>
                  <a:lumOff val="50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0C20528B-A534-4404-9461-09C172B8010E}"/>
                </a:ext>
              </a:extLst>
            </p:cNvPr>
            <p:cNvSpPr/>
            <p:nvPr/>
          </p:nvSpPr>
          <p:spPr>
            <a:xfrm>
              <a:off x="1951387" y="2465491"/>
              <a:ext cx="7223760" cy="325838"/>
            </a:xfrm>
            <a:prstGeom prst="roundRect">
              <a:avLst/>
            </a:prstGeom>
            <a:solidFill>
              <a:srgbClr val="EEB5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p>
          </p:txBody>
        </p:sp>
        <p:sp>
          <p:nvSpPr>
            <p:cNvPr id="11" name="TextBox 10">
              <a:extLst>
                <a:ext uri="{FF2B5EF4-FFF2-40B4-BE49-F238E27FC236}">
                  <a16:creationId xmlns:a16="http://schemas.microsoft.com/office/drawing/2014/main" id="{2098A305-232D-4E93-B0C8-85EC1B223FBF}"/>
                </a:ext>
              </a:extLst>
            </p:cNvPr>
            <p:cNvSpPr txBox="1"/>
            <p:nvPr/>
          </p:nvSpPr>
          <p:spPr>
            <a:xfrm>
              <a:off x="1958941" y="2430349"/>
              <a:ext cx="1134187"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Step 01</a:t>
              </a:r>
            </a:p>
          </p:txBody>
        </p:sp>
        <p:cxnSp>
          <p:nvCxnSpPr>
            <p:cNvPr id="12" name="Straight Connector 11">
              <a:extLst>
                <a:ext uri="{FF2B5EF4-FFF2-40B4-BE49-F238E27FC236}">
                  <a16:creationId xmlns:a16="http://schemas.microsoft.com/office/drawing/2014/main" id="{7B6CD4A2-4152-4AAE-A80B-B3F6DDDCC4A8}"/>
                </a:ext>
              </a:extLst>
            </p:cNvPr>
            <p:cNvCxnSpPr>
              <a:cxnSpLocks/>
            </p:cNvCxnSpPr>
            <p:nvPr/>
          </p:nvCxnSpPr>
          <p:spPr>
            <a:xfrm rot="5400000">
              <a:off x="1127096" y="2063772"/>
              <a:ext cx="0" cy="1097280"/>
            </a:xfrm>
            <a:prstGeom prst="line">
              <a:avLst/>
            </a:prstGeom>
            <a:ln>
              <a:solidFill>
                <a:schemeClr val="tx1">
                  <a:lumMod val="50000"/>
                  <a:lumOff val="50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004DB94-8125-4FCD-AFB1-57E6B7196969}"/>
                </a:ext>
              </a:extLst>
            </p:cNvPr>
            <p:cNvSpPr txBox="1"/>
            <p:nvPr/>
          </p:nvSpPr>
          <p:spPr>
            <a:xfrm>
              <a:off x="3068823" y="2484086"/>
              <a:ext cx="3596773" cy="276999"/>
            </a:xfrm>
            <a:prstGeom prst="rect">
              <a:avLst/>
            </a:prstGeom>
            <a:noFill/>
          </p:spPr>
          <p:txBody>
            <a:bodyPr wrap="square" rtlCol="0">
              <a:spAutoFit/>
            </a:bodyPr>
            <a:lstStyle/>
            <a:p>
              <a:r>
                <a:rPr lang="en-US" sz="1200" spc="100" dirty="0">
                  <a:solidFill>
                    <a:schemeClr val="bg1"/>
                  </a:solidFill>
                  <a:latin typeface="Century Gothic" panose="020B0502020202020204" pitchFamily="34" charset="0"/>
                </a:rPr>
                <a:t>Explore the global data </a:t>
              </a:r>
            </a:p>
          </p:txBody>
        </p:sp>
        <p:sp>
          <p:nvSpPr>
            <p:cNvPr id="14" name="Rectangle: Rounded Corners 13">
              <a:extLst>
                <a:ext uri="{FF2B5EF4-FFF2-40B4-BE49-F238E27FC236}">
                  <a16:creationId xmlns:a16="http://schemas.microsoft.com/office/drawing/2014/main" id="{29BCA30F-9962-4E86-9A03-847DB9BFFBD0}"/>
                </a:ext>
              </a:extLst>
            </p:cNvPr>
            <p:cNvSpPr/>
            <p:nvPr/>
          </p:nvSpPr>
          <p:spPr>
            <a:xfrm>
              <a:off x="1951387" y="2959866"/>
              <a:ext cx="7223760" cy="325838"/>
            </a:xfrm>
            <a:prstGeom prst="roundRect">
              <a:avLst/>
            </a:prstGeom>
            <a:solidFill>
              <a:srgbClr val="EEB5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p>
          </p:txBody>
        </p:sp>
        <p:sp>
          <p:nvSpPr>
            <p:cNvPr id="15" name="TextBox 14">
              <a:extLst>
                <a:ext uri="{FF2B5EF4-FFF2-40B4-BE49-F238E27FC236}">
                  <a16:creationId xmlns:a16="http://schemas.microsoft.com/office/drawing/2014/main" id="{460C2B9F-1A50-4AF9-85D0-453ED5D49C21}"/>
                </a:ext>
              </a:extLst>
            </p:cNvPr>
            <p:cNvSpPr txBox="1"/>
            <p:nvPr/>
          </p:nvSpPr>
          <p:spPr>
            <a:xfrm>
              <a:off x="1958941" y="2924724"/>
              <a:ext cx="1134185"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Step 02</a:t>
              </a:r>
            </a:p>
          </p:txBody>
        </p:sp>
        <p:cxnSp>
          <p:nvCxnSpPr>
            <p:cNvPr id="16" name="Straight Connector 15">
              <a:extLst>
                <a:ext uri="{FF2B5EF4-FFF2-40B4-BE49-F238E27FC236}">
                  <a16:creationId xmlns:a16="http://schemas.microsoft.com/office/drawing/2014/main" id="{AB9BFF97-0A19-4856-9BDF-0BF3A6DD7D5E}"/>
                </a:ext>
              </a:extLst>
            </p:cNvPr>
            <p:cNvCxnSpPr>
              <a:cxnSpLocks/>
            </p:cNvCxnSpPr>
            <p:nvPr/>
          </p:nvCxnSpPr>
          <p:spPr>
            <a:xfrm rot="5400000">
              <a:off x="1127096" y="2558147"/>
              <a:ext cx="0" cy="1097280"/>
            </a:xfrm>
            <a:prstGeom prst="line">
              <a:avLst/>
            </a:prstGeom>
            <a:ln>
              <a:solidFill>
                <a:schemeClr val="tx1">
                  <a:lumMod val="50000"/>
                  <a:lumOff val="50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85F016-A5E5-4DC5-A91B-9D4F95DEFCBF}"/>
                </a:ext>
              </a:extLst>
            </p:cNvPr>
            <p:cNvSpPr txBox="1"/>
            <p:nvPr/>
          </p:nvSpPr>
          <p:spPr>
            <a:xfrm>
              <a:off x="3068822" y="2978461"/>
              <a:ext cx="6400800" cy="461665"/>
            </a:xfrm>
            <a:prstGeom prst="rect">
              <a:avLst/>
            </a:prstGeom>
            <a:noFill/>
          </p:spPr>
          <p:txBody>
            <a:bodyPr wrap="square" rtlCol="0">
              <a:spAutoFit/>
            </a:bodyPr>
            <a:lstStyle/>
            <a:p>
              <a:r>
                <a:rPr lang="en-US" sz="1200" spc="100" dirty="0">
                  <a:solidFill>
                    <a:schemeClr val="bg1"/>
                  </a:solidFill>
                  <a:latin typeface="Century Gothic" panose="020B0502020202020204" pitchFamily="34" charset="0"/>
                </a:rPr>
                <a:t>Explore local findings (Pakistan) and compare with global findings </a:t>
              </a:r>
            </a:p>
          </p:txBody>
        </p:sp>
        <p:sp>
          <p:nvSpPr>
            <p:cNvPr id="18" name="Rectangle: Rounded Corners 17">
              <a:extLst>
                <a:ext uri="{FF2B5EF4-FFF2-40B4-BE49-F238E27FC236}">
                  <a16:creationId xmlns:a16="http://schemas.microsoft.com/office/drawing/2014/main" id="{652A2D3F-C482-40A0-A7E3-03BD78354973}"/>
                </a:ext>
              </a:extLst>
            </p:cNvPr>
            <p:cNvSpPr/>
            <p:nvPr/>
          </p:nvSpPr>
          <p:spPr>
            <a:xfrm>
              <a:off x="1951387" y="3473246"/>
              <a:ext cx="7223760" cy="325838"/>
            </a:xfrm>
            <a:prstGeom prst="roundRect">
              <a:avLst/>
            </a:prstGeom>
            <a:solidFill>
              <a:srgbClr val="EEB5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p>
          </p:txBody>
        </p:sp>
        <p:sp>
          <p:nvSpPr>
            <p:cNvPr id="19" name="TextBox 18">
              <a:extLst>
                <a:ext uri="{FF2B5EF4-FFF2-40B4-BE49-F238E27FC236}">
                  <a16:creationId xmlns:a16="http://schemas.microsoft.com/office/drawing/2014/main" id="{65002F27-876C-4076-9870-8B9096E60140}"/>
                </a:ext>
              </a:extLst>
            </p:cNvPr>
            <p:cNvSpPr txBox="1"/>
            <p:nvPr/>
          </p:nvSpPr>
          <p:spPr>
            <a:xfrm>
              <a:off x="1958942" y="3438104"/>
              <a:ext cx="1134184"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Step 03</a:t>
              </a:r>
            </a:p>
          </p:txBody>
        </p:sp>
        <p:cxnSp>
          <p:nvCxnSpPr>
            <p:cNvPr id="20" name="Straight Connector 19">
              <a:extLst>
                <a:ext uri="{FF2B5EF4-FFF2-40B4-BE49-F238E27FC236}">
                  <a16:creationId xmlns:a16="http://schemas.microsoft.com/office/drawing/2014/main" id="{968B5C2F-2E0D-4662-B7CC-07A9C82E3160}"/>
                </a:ext>
              </a:extLst>
            </p:cNvPr>
            <p:cNvCxnSpPr>
              <a:cxnSpLocks/>
            </p:cNvCxnSpPr>
            <p:nvPr/>
          </p:nvCxnSpPr>
          <p:spPr>
            <a:xfrm rot="5400000">
              <a:off x="1127096" y="3071527"/>
              <a:ext cx="0" cy="1097280"/>
            </a:xfrm>
            <a:prstGeom prst="line">
              <a:avLst/>
            </a:prstGeom>
            <a:ln>
              <a:solidFill>
                <a:schemeClr val="tx1">
                  <a:lumMod val="50000"/>
                  <a:lumOff val="50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EC3C56B-2B17-443F-BA86-3887407C9BEB}"/>
                </a:ext>
              </a:extLst>
            </p:cNvPr>
            <p:cNvSpPr txBox="1"/>
            <p:nvPr/>
          </p:nvSpPr>
          <p:spPr>
            <a:xfrm>
              <a:off x="3068823" y="3491841"/>
              <a:ext cx="6076585" cy="260598"/>
            </a:xfrm>
            <a:prstGeom prst="rect">
              <a:avLst/>
            </a:prstGeom>
            <a:noFill/>
          </p:spPr>
          <p:txBody>
            <a:bodyPr wrap="square" rtlCol="0">
              <a:spAutoFit/>
            </a:bodyPr>
            <a:lstStyle/>
            <a:p>
              <a:r>
                <a:rPr lang="en-US" sz="1200" dirty="0">
                  <a:solidFill>
                    <a:schemeClr val="bg1">
                      <a:lumMod val="95000"/>
                    </a:schemeClr>
                  </a:solidFill>
                  <a:latin typeface="Century Gothic" panose="020B0502020202020204" pitchFamily="34" charset="0"/>
                </a:rPr>
                <a:t>Mapping perceptions around justification of domestic violence to actual occurrences</a:t>
              </a:r>
              <a:endParaRPr lang="en-US" sz="1200" spc="100" dirty="0">
                <a:solidFill>
                  <a:schemeClr val="bg1"/>
                </a:solidFill>
                <a:latin typeface="Century Gothic" panose="020B0502020202020204" pitchFamily="34" charset="0"/>
              </a:endParaRPr>
            </a:p>
          </p:txBody>
        </p:sp>
        <p:sp>
          <p:nvSpPr>
            <p:cNvPr id="22" name="Rectangle: Rounded Corners 21">
              <a:extLst>
                <a:ext uri="{FF2B5EF4-FFF2-40B4-BE49-F238E27FC236}">
                  <a16:creationId xmlns:a16="http://schemas.microsoft.com/office/drawing/2014/main" id="{4C569189-73D2-495F-A445-705373096BB9}"/>
                </a:ext>
              </a:extLst>
            </p:cNvPr>
            <p:cNvSpPr/>
            <p:nvPr/>
          </p:nvSpPr>
          <p:spPr>
            <a:xfrm>
              <a:off x="1951387" y="3967621"/>
              <a:ext cx="7223760" cy="325838"/>
            </a:xfrm>
            <a:prstGeom prst="roundRect">
              <a:avLst/>
            </a:prstGeom>
            <a:solidFill>
              <a:srgbClr val="EEB5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spc="300"/>
            </a:p>
          </p:txBody>
        </p:sp>
        <p:sp>
          <p:nvSpPr>
            <p:cNvPr id="23" name="TextBox 22">
              <a:extLst>
                <a:ext uri="{FF2B5EF4-FFF2-40B4-BE49-F238E27FC236}">
                  <a16:creationId xmlns:a16="http://schemas.microsoft.com/office/drawing/2014/main" id="{7CDEA39E-281F-4EC6-98DD-9736E70DAD58}"/>
                </a:ext>
              </a:extLst>
            </p:cNvPr>
            <p:cNvSpPr txBox="1"/>
            <p:nvPr/>
          </p:nvSpPr>
          <p:spPr>
            <a:xfrm>
              <a:off x="1958941" y="3932479"/>
              <a:ext cx="1163853" cy="400110"/>
            </a:xfrm>
            <a:prstGeom prst="rect">
              <a:avLst/>
            </a:prstGeom>
            <a:noFill/>
          </p:spPr>
          <p:txBody>
            <a:bodyPr wrap="square" rtlCol="0">
              <a:spAutoFit/>
            </a:bodyPr>
            <a:lstStyle/>
            <a:p>
              <a:pPr algn="ctr"/>
              <a:r>
                <a:rPr lang="en-US" sz="2000" dirty="0">
                  <a:solidFill>
                    <a:schemeClr val="bg1"/>
                  </a:solidFill>
                  <a:latin typeface="Century Gothic" panose="020B0502020202020204" pitchFamily="34" charset="0"/>
                </a:rPr>
                <a:t>Step 04</a:t>
              </a:r>
            </a:p>
          </p:txBody>
        </p:sp>
        <p:cxnSp>
          <p:nvCxnSpPr>
            <p:cNvPr id="24" name="Straight Connector 23">
              <a:extLst>
                <a:ext uri="{FF2B5EF4-FFF2-40B4-BE49-F238E27FC236}">
                  <a16:creationId xmlns:a16="http://schemas.microsoft.com/office/drawing/2014/main" id="{218EAD6F-05AB-4B52-B6B0-1606F5819791}"/>
                </a:ext>
              </a:extLst>
            </p:cNvPr>
            <p:cNvCxnSpPr>
              <a:cxnSpLocks/>
            </p:cNvCxnSpPr>
            <p:nvPr/>
          </p:nvCxnSpPr>
          <p:spPr>
            <a:xfrm rot="5400000">
              <a:off x="1127096" y="3565902"/>
              <a:ext cx="0" cy="1097280"/>
            </a:xfrm>
            <a:prstGeom prst="line">
              <a:avLst/>
            </a:prstGeom>
            <a:ln>
              <a:solidFill>
                <a:schemeClr val="tx1">
                  <a:lumMod val="50000"/>
                  <a:lumOff val="50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58FF45B-BBD2-4FD2-8E76-A32368D3B4D5}"/>
                </a:ext>
              </a:extLst>
            </p:cNvPr>
            <p:cNvSpPr txBox="1"/>
            <p:nvPr/>
          </p:nvSpPr>
          <p:spPr>
            <a:xfrm>
              <a:off x="3068823" y="3986216"/>
              <a:ext cx="6076585" cy="260598"/>
            </a:xfrm>
            <a:prstGeom prst="rect">
              <a:avLst/>
            </a:prstGeom>
            <a:noFill/>
          </p:spPr>
          <p:txBody>
            <a:bodyPr wrap="square" rtlCol="0">
              <a:spAutoFit/>
            </a:bodyPr>
            <a:lstStyle>
              <a:defPPr>
                <a:defRPr lang="en-US"/>
              </a:defPPr>
              <a:lvl1pPr>
                <a:defRPr sz="1200">
                  <a:solidFill>
                    <a:schemeClr val="bg1">
                      <a:lumMod val="95000"/>
                    </a:schemeClr>
                  </a:solidFill>
                  <a:latin typeface="Century Gothic" panose="020B0502020202020204" pitchFamily="34" charset="0"/>
                </a:defRPr>
              </a:lvl1pPr>
            </a:lstStyle>
            <a:p>
              <a:r>
                <a:rPr lang="en-US" dirty="0"/>
                <a:t>Build a predictive model with practical utility in combating  domestic violence in Pakistan</a:t>
              </a:r>
            </a:p>
          </p:txBody>
        </p:sp>
      </p:grpSp>
    </p:spTree>
    <p:extLst>
      <p:ext uri="{BB962C8B-B14F-4D97-AF65-F5344CB8AC3E}">
        <p14:creationId xmlns:p14="http://schemas.microsoft.com/office/powerpoint/2010/main" val="2486318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4287</TotalTime>
  <Words>3169</Words>
  <Application>Microsoft Office PowerPoint</Application>
  <PresentationFormat>Widescreen</PresentationFormat>
  <Paragraphs>705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Cambria Math</vt:lpstr>
      <vt:lpstr>Century Gothic</vt:lpstr>
      <vt:lpstr>Lato</vt:lpstr>
      <vt:lpstr>Office Theme</vt:lpstr>
      <vt:lpstr>PowerPoint Presentation</vt:lpstr>
      <vt:lpstr>PowerPoint Presentation</vt:lpstr>
      <vt:lpstr>Problem Statement</vt:lpstr>
      <vt:lpstr>Solution Statement</vt:lpstr>
      <vt:lpstr>PowerPoint Presentation</vt:lpstr>
      <vt:lpstr>PowerPoint Presentation</vt:lpstr>
      <vt:lpstr>PowerPoint Presentation</vt:lpstr>
      <vt:lpstr>PowerPoint Presentation</vt:lpstr>
      <vt:lpstr>PowerPoint Presentation</vt:lpstr>
      <vt:lpstr>Understanding Dataset 1</vt:lpstr>
      <vt:lpstr>Statistical Measurement</vt:lpstr>
      <vt:lpstr>Statistical Measurement</vt:lpstr>
      <vt:lpstr>Result Summary</vt:lpstr>
      <vt:lpstr>Result Summary – Pakistan (p – values)</vt:lpstr>
      <vt:lpstr>Conclusions – Dataset 1</vt:lpstr>
      <vt:lpstr>Analysis of Dataset 2</vt:lpstr>
      <vt:lpstr>PowerPoint Presentation</vt:lpstr>
      <vt:lpstr>PowerPoint Presentation</vt:lpstr>
      <vt:lpstr>PowerPoint Presentation</vt:lpstr>
      <vt:lpstr>PowerPoint Presentation</vt:lpstr>
      <vt:lpstr>PowerPoint Presentation</vt:lpstr>
      <vt:lpstr>ABOUT THE MODEL</vt:lpstr>
      <vt:lpstr>PERFORMANCE EVALUATION  FOR OUTPUT J1: “Ever pushed shook or had something thrown by husband”</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Mehr un Nisa Arif Kitchlew/COM/ISB</dc:creator>
  <cp:lastModifiedBy>Mehr un Nisa Arif Kitchlew/COM/ISB</cp:lastModifiedBy>
  <cp:revision>89</cp:revision>
  <dcterms:created xsi:type="dcterms:W3CDTF">2021-03-10T05:10:55Z</dcterms:created>
  <dcterms:modified xsi:type="dcterms:W3CDTF">2021-03-13T04:42:11Z</dcterms:modified>
</cp:coreProperties>
</file>